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7"/>
  </p:notesMasterIdLst>
  <p:sldIdLst>
    <p:sldId id="256" r:id="rId2"/>
    <p:sldId id="481" r:id="rId3"/>
    <p:sldId id="482" r:id="rId4"/>
    <p:sldId id="478" r:id="rId5"/>
    <p:sldId id="483" r:id="rId6"/>
    <p:sldId id="479" r:id="rId7"/>
    <p:sldId id="477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376" r:id="rId50"/>
    <p:sldId id="377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27" r:id="rId87"/>
    <p:sldId id="328" r:id="rId88"/>
    <p:sldId id="329" r:id="rId89"/>
    <p:sldId id="330" r:id="rId90"/>
    <p:sldId id="331" r:id="rId91"/>
    <p:sldId id="332" r:id="rId92"/>
    <p:sldId id="333" r:id="rId93"/>
    <p:sldId id="334" r:id="rId94"/>
    <p:sldId id="335" r:id="rId95"/>
    <p:sldId id="336" r:id="rId96"/>
    <p:sldId id="337" r:id="rId97"/>
    <p:sldId id="338" r:id="rId98"/>
    <p:sldId id="339" r:id="rId99"/>
    <p:sldId id="340" r:id="rId100"/>
    <p:sldId id="341" r:id="rId101"/>
    <p:sldId id="342" r:id="rId102"/>
    <p:sldId id="343" r:id="rId103"/>
    <p:sldId id="344" r:id="rId104"/>
    <p:sldId id="345" r:id="rId105"/>
    <p:sldId id="346" r:id="rId106"/>
    <p:sldId id="347" r:id="rId107"/>
    <p:sldId id="348" r:id="rId108"/>
    <p:sldId id="349" r:id="rId109"/>
    <p:sldId id="350" r:id="rId110"/>
    <p:sldId id="351" r:id="rId111"/>
    <p:sldId id="352" r:id="rId112"/>
    <p:sldId id="353" r:id="rId113"/>
    <p:sldId id="354" r:id="rId114"/>
    <p:sldId id="355" r:id="rId115"/>
    <p:sldId id="356" r:id="rId116"/>
    <p:sldId id="357" r:id="rId117"/>
    <p:sldId id="358" r:id="rId118"/>
    <p:sldId id="359" r:id="rId119"/>
    <p:sldId id="360" r:id="rId120"/>
    <p:sldId id="361" r:id="rId121"/>
    <p:sldId id="362" r:id="rId122"/>
    <p:sldId id="363" r:id="rId123"/>
    <p:sldId id="364" r:id="rId124"/>
    <p:sldId id="365" r:id="rId125"/>
    <p:sldId id="366" r:id="rId126"/>
    <p:sldId id="367" r:id="rId127"/>
    <p:sldId id="368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080" autoAdjust="0"/>
  </p:normalViewPr>
  <p:slideViewPr>
    <p:cSldViewPr snapToGrid="0" snapToObjects="1">
      <p:cViewPr>
        <p:scale>
          <a:sx n="100" d="100"/>
          <a:sy n="100" d="100"/>
        </p:scale>
        <p:origin x="-1296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28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notesMaster" Target="notesMasters/notesMaster1.xml"/><Relationship Id="rId228" Type="http://schemas.openxmlformats.org/officeDocument/2006/relationships/printerSettings" Target="printerSettings/printerSettings1.bin"/><Relationship Id="rId229" Type="http://schemas.openxmlformats.org/officeDocument/2006/relationships/presProps" Target="presProp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30" Type="http://schemas.openxmlformats.org/officeDocument/2006/relationships/viewProps" Target="viewProps.xml"/><Relationship Id="rId231" Type="http://schemas.openxmlformats.org/officeDocument/2006/relationships/theme" Target="theme/theme1.xml"/><Relationship Id="rId232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C43CE-9A80-B248-9780-8B5231E21F65}" type="slidenum">
              <a:rPr lang="en-US"/>
              <a:pPr/>
              <a:t>17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145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2DE9D-16B5-6A47-A8C4-ECC6F7C642B9}" type="slidenum">
              <a:rPr lang="en-US"/>
              <a:pPr/>
              <a:t>18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96F34-BD26-3347-8DC9-14D16077C0D5}" type="slidenum">
              <a:rPr lang="en-US"/>
              <a:pPr/>
              <a:t>19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165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4FF246-E924-F945-A0A8-9232CA186504}" type="slidenum">
              <a:rPr lang="en-US" sz="1200"/>
              <a:pPr/>
              <a:t>172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72768F-5185-8844-AE55-4AF5DBB74E22}" type="slidenum">
              <a:rPr lang="en-US" sz="1200"/>
              <a:pPr/>
              <a:t>192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65F943-9C93-D548-B113-96785AF34D23}" type="slidenum">
              <a:rPr lang="en-US" sz="1200"/>
              <a:pPr/>
              <a:t>193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40DEA6-3221-3B4C-A1E2-1FF6337CD575}" type="slidenum">
              <a:rPr lang="en-US" sz="1200"/>
              <a:pPr/>
              <a:t>194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AAC3C6-803D-4243-A19C-C0D0C8519DC8}" type="slidenum">
              <a:rPr lang="en-US" sz="1200"/>
              <a:pPr/>
              <a:t>195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E27018-9F47-914A-8264-8796A3F0B4C0}" type="slidenum">
              <a:rPr lang="en-US" sz="1200"/>
              <a:pPr/>
              <a:t>203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6A2AF9-3C03-A14F-99E2-0245D5179312}" type="slidenum">
              <a:rPr lang="en-US"/>
              <a:pPr/>
              <a:t>20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102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A144FE-E828-A440-A416-BC891F3FC63A}" type="slidenum">
              <a:rPr lang="en-US" sz="1200"/>
              <a:pPr/>
              <a:t>210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27924E-1D52-A544-994B-A1566D7C1958}" type="slidenum">
              <a:rPr lang="en-US" sz="1200"/>
              <a:pPr/>
              <a:t>211</a:t>
            </a:fld>
            <a:endParaRPr lang="en-US" sz="1200"/>
          </a:p>
        </p:txBody>
      </p:sp>
      <p:sp>
        <p:nvSpPr>
          <p:cNvPr id="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76998-72E6-2A48-9622-7F01D33F6161}" type="slidenum">
              <a:rPr lang="en-US" sz="1200"/>
              <a:pPr/>
              <a:t>212</a:t>
            </a:fld>
            <a:endParaRPr lang="en-US" sz="1200"/>
          </a:p>
        </p:txBody>
      </p:sp>
      <p:sp>
        <p:nvSpPr>
          <p:cNvPr id="153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AD8E7F-216B-0849-A745-61028BF0145E}" type="slidenum">
              <a:rPr lang="en-US" sz="1200"/>
              <a:pPr/>
              <a:t>214</a:t>
            </a:fld>
            <a:endParaRPr lang="en-US" sz="1200"/>
          </a:p>
        </p:txBody>
      </p:sp>
      <p:sp>
        <p:nvSpPr>
          <p:cNvPr id="174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A7F03-E258-6A4A-8ACA-331DC70C20D3}" type="slidenum">
              <a:rPr lang="en-US"/>
              <a:pPr/>
              <a:t>21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A9EE7A5-E163-4E40-9A25-ADB11DC60E1C}" type="slidenum">
              <a:rPr lang="en-US" sz="1200"/>
              <a:pPr/>
              <a:t>215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F45396-FCF0-AD4B-85B3-2E5859A7E431}" type="slidenum">
              <a:rPr lang="en-US" sz="1200"/>
              <a:pPr/>
              <a:t>216</a:t>
            </a:fld>
            <a:endParaRPr lang="en-US" sz="1200"/>
          </a:p>
        </p:txBody>
      </p:sp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A memento a presented by the Internet Archive.</a:t>
            </a: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E014895-45C4-574F-9A26-041C961B5DC6}" type="slidenum">
              <a:rPr lang="en-US" sz="1200">
                <a:latin typeface="Calibri" charset="0"/>
              </a:rPr>
              <a:pPr algn="r" eaLnBrk="1" hangingPunct="1"/>
              <a:t>216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14A28-F39D-9A46-BAD4-3400178D1BF8}" type="slidenum">
              <a:rPr lang="en-US" sz="1200"/>
              <a:pPr/>
              <a:t>217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FF7144-8BB4-7A49-8008-5A91B0B744A5}" type="slidenum">
              <a:rPr lang="en-US" sz="1200"/>
              <a:pPr/>
              <a:t>218</a:t>
            </a:fld>
            <a:endParaRPr lang="en-US" sz="1200"/>
          </a:p>
        </p:txBody>
      </p:sp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mindist = minimum distance = closest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/>
              <a:t>bracket = closest, but choose bracket if available</a:t>
            </a:r>
          </a:p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0D86984-D435-E741-B385-5B78F9D2B6FE}" type="slidenum">
              <a:rPr lang="en-US" sz="1200">
                <a:latin typeface="Calibri" charset="0"/>
              </a:rPr>
              <a:pPr algn="r" eaLnBrk="1" hangingPunct="1"/>
              <a:t>218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130B2-3110-0F48-9081-E68642513166}" type="slidenum">
              <a:rPr lang="en-US"/>
              <a:pPr/>
              <a:t>219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30A44-5E33-5647-8511-7A95A83722CB}" type="slidenum">
              <a:rPr lang="en-US"/>
              <a:pPr/>
              <a:t>220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B156-1318-5041-BA47-B70CAE1B9EC6}" type="slidenum">
              <a:rPr lang="en-US"/>
              <a:pPr/>
              <a:t>221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5679-F571-9347-87D6-A2BBDEF04070}" type="slidenum">
              <a:rPr lang="en-US"/>
              <a:pPr/>
              <a:t>222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BE1B-5D15-234D-9CC3-015C31BC9D68}" type="slidenum">
              <a:rPr lang="en-US"/>
              <a:pPr/>
              <a:t>223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8CEFC-89B6-D446-93AB-85D797432824}" type="slidenum">
              <a:rPr lang="en-US"/>
              <a:pPr/>
              <a:t>224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39BCA3-CBCC-224C-9806-DA37E94B1625}" type="slidenum">
              <a:rPr lang="en-US"/>
              <a:pPr/>
              <a:t>22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492F4-B89E-3D40-8C2C-8F4447819BC2}" type="slidenum">
              <a:rPr lang="en-US"/>
              <a:pPr/>
              <a:t>23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2828F-02BC-5F4D-BA21-E3A54C1FC319}" type="slidenum">
              <a:rPr lang="en-US"/>
              <a:pPr/>
              <a:t>24</a:t>
            </a:fld>
            <a:endParaRPr lang="en-US"/>
          </a:p>
        </p:txBody>
      </p:sp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6B531-7972-0449-90E7-E984E2D03A16}" type="slidenum">
              <a:rPr lang="en-US"/>
              <a:pPr/>
              <a:t>25</a:t>
            </a:fld>
            <a:endParaRPr lang="en-US"/>
          </a:p>
        </p:txBody>
      </p:sp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54915-8578-A94F-8C2E-4C268C40298C}" type="slidenum">
              <a:rPr lang="en-US"/>
              <a:pPr/>
              <a:t>26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8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8E802-F9B1-8541-B921-B1B901D62861}" type="slidenum">
              <a:rPr lang="en-US"/>
              <a:pPr/>
              <a:t>27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EB162-0A09-7147-AAF6-5C38B76EDADD}" type="slidenum">
              <a:rPr lang="en-US"/>
              <a:pPr/>
              <a:t>28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C78AC8-C139-E94A-9A0D-CE69E72C4AF9}" type="slidenum">
              <a:rPr lang="en-US"/>
              <a:pPr/>
              <a:t>31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B163F-F4CE-A640-8011-C4FFA31332B0}" type="slidenum">
              <a:rPr lang="en-US"/>
              <a:pPr/>
              <a:t>33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EDBDB-84B5-254E-A290-0F7B09FCF24C}" type="slidenum">
              <a:rPr lang="en-US"/>
              <a:pPr/>
              <a:t>34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33186-6BEE-AE49-A1EF-E2617EFEC5CF}" type="slidenum">
              <a:rPr lang="en-US"/>
              <a:pPr/>
              <a:t>35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BF1A21-C714-0D4D-A94E-2E04E031EB1B}" type="slidenum">
              <a:rPr lang="en-US"/>
              <a:pPr/>
              <a:t>36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D90F4-7173-8940-A3A2-FCFAAAE25840}" type="slidenum">
              <a:rPr lang="en-US"/>
              <a:pPr/>
              <a:t>37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38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39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9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40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41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46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47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48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49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50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51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52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10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59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60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61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62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63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11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08388-B047-3A44-AF0F-40097DCCFF91}" type="slidenum">
              <a:rPr lang="en-US"/>
              <a:pPr/>
              <a:t>12</a:t>
            </a:fld>
            <a:endParaRPr lang="en-US"/>
          </a:p>
        </p:txBody>
      </p:sp>
      <p:sp>
        <p:nvSpPr>
          <p:cNvPr id="7885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80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81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82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83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13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84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85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86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5BB27-3A27-C244-9EFF-BC5A1E2591BC}" type="slidenum">
              <a:rPr lang="en-US"/>
              <a:pPr/>
              <a:t>15</a:t>
            </a:fld>
            <a:endParaRPr lang="en-US"/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CFAF699E-028F-A04D-B2A1-3B71D10F5AE3}" type="slidenum">
              <a:rPr lang="en-US" sz="1200">
                <a:latin typeface="Arial" charset="0"/>
              </a:rPr>
              <a:pPr algn="r" eaLnBrk="1" hangingPunct="1"/>
              <a:t>15</a:t>
            </a:fld>
            <a:endParaRPr 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hape 8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0" name="Shape 8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hape 9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8" name="Shape 9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hape 98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6" name="Shape 99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hape 104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8594" name="Shape 105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hape 110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Shape 111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hape 11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2690" name="Shape 11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FC4FA-7E1F-C142-B8AE-D285E129D1E9}" type="slidenum">
              <a:rPr lang="en-US"/>
              <a:pPr/>
              <a:t>16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128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134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47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honedude/cs895-f2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ws-dl.blogspot.com/2014/07/2014-07-25-digital-preservation-2014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hyperlink" Target="http://bit.ly/memento-for-chrome" TargetMode="Externa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ng"/><Relationship Id="rId8" Type="http://schemas.openxmlformats.org/officeDocument/2006/relationships/image" Target="../media/image81.jpeg"/><Relationship Id="rId9" Type="http://schemas.openxmlformats.org/officeDocument/2006/relationships/image" Target="../media/image82.png"/><Relationship Id="rId10" Type="http://schemas.openxmlformats.org/officeDocument/2006/relationships/hyperlink" Target="http://archive.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hyperlink" Target="http://www.cs.odu.edu/~mln/pubs/tpdl-2013/paper_134.pdf" TargetMode="External"/><Relationship Id="rId5" Type="http://schemas.openxmlformats.org/officeDocument/2006/relationships/hyperlink" Target="http://dx.doi.org/10.1007/s00799-014-0118-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honedude/why-careaboutthepast" TargetMode="External"/><Relationship Id="rId4" Type="http://schemas.openxmlformats.org/officeDocument/2006/relationships/hyperlink" Target="http://www.nytimes.com/2013/06/19/books/seven-american-deaths-and-disasters-transcribes-the-new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4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www.youtube.com/watch?v=LABGimhsEys" TargetMode="Externa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15253" TargetMode="External"/><Relationship Id="rId4" Type="http://schemas.openxmlformats.org/officeDocument/2006/relationships/hyperlink" Target="http://blog.dshr.org/2015/02/the-evanescent-web.html" TargetMode="External"/><Relationship Id="rId5" Type="http://schemas.openxmlformats.org/officeDocument/2006/relationships/hyperlink" Target="http://dx.doi.org/10.1371/journal.pone.01674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24/us/politics/in-supreme-court-opinions-clicks-that-lead-nowhere.html" TargetMode="External"/><Relationship Id="rId4" Type="http://schemas.openxmlformats.org/officeDocument/2006/relationships/hyperlink" Target="http://blogs.law.harvard.edu/futureoftheinternet/2013/09/22/perma/" TargetMode="External"/><Relationship Id="rId5" Type="http://schemas.openxmlformats.org/officeDocument/2006/relationships/hyperlink" Target="http://ssna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d.com/2017/02/diehard-coders-just-saved-nasas-earth-science-data/" TargetMode="External"/><Relationship Id="rId3" Type="http://schemas.openxmlformats.org/officeDocument/2006/relationships/image" Target="../media/image1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hyperlink" Target="http://f-measure.blogspot.com/2009/02/pink-floyd-hour-with-pink-floyd-kqed-lp.html" TargetMode="Externa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hyperlink" Target="http://www.cs.odu.edu/~mln/pubs/tpdl-2011/tpdl-2011-prellwitz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hyperlink" Target="http://www.bbc.com/future/story/20120927-the-decaying-web" TargetMode="Externa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s://twitter.com/Farrah3m/status/31727870736859137" TargetMode="External"/><Relationship Id="rId5" Type="http://schemas.openxmlformats.org/officeDocument/2006/relationships/hyperlink" Target="http://twitpic.com/3uvo6z" TargetMode="External"/><Relationship Id="rId6" Type="http://schemas.openxmlformats.org/officeDocument/2006/relationships/hyperlink" Target="http://ws-dl.blogspot.com/2013/05/2013-05-07-who-is-archiving-your-twe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hyperlink" Target="http://topsy.com/http://twitpic.com/3uvo6z" TargetMode="Externa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026" TargetMode="External"/><Relationship Id="rId4" Type="http://schemas.openxmlformats.org/officeDocument/2006/relationships/hyperlink" Target="http://arxiv.org/abs/1309.264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e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uk-politics-24924185" TargetMode="External"/><Relationship Id="rId4" Type="http://schemas.openxmlformats.org/officeDocument/2006/relationships/hyperlink" Target="http://ws-dl.blogspot.com/2013/11/2013-11-21-conservative-party-speech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hyperlink" Target="http://ws-dl.blogspot.com/2013/03/2013-03-22-ntrs-web-archives-and-why-we.html" TargetMode="External"/><Relationship Id="rId5" Type="http://schemas.openxmlformats.org/officeDocument/2006/relationships/hyperlink" Target="http://ws-dl.blogspot.com/2013/06/2013-06-18-ntrs-memento-and-hand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://www.theguardian.com/technology/2015/feb/19/google-acknowledges-some-people-want-right-to-be-forgotten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hyperlink" Target="http://www.usnews.com/news/articles/2016-08-17/wayback-machine-wont-censor-archive-for-taste-director-says-after-olympics-article-scrubb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blog.dshr.org/2011/02/paying-for-long-term-storage.html" TargetMode="External"/><Relationship Id="rId5" Type="http://schemas.openxmlformats.org/officeDocument/2006/relationships/hyperlink" Target="http://blog.dshr.org/2011/01/memento-marketplace-for-archiv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hyperlink" Target="https://mummify.it/XbmcMfE3" TargetMode="External"/><Relationship Id="rId4" Type="http://schemas.openxmlformats.org/officeDocument/2006/relationships/image" Target="../media/image1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ustlinks.mementoweb.org/spec/" TargetMode="Externa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shr.org/2015/02/the-evanescent-web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watterston.com/blog/my-there-no-cloud-sticker" TargetMode="External"/><Relationship Id="rId4" Type="http://schemas.openxmlformats.org/officeDocument/2006/relationships/hyperlink" Target="http://blog.dshr.org/2014/11/talk-costs-why-do-we-car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40717152222/http://vk.com/strelkov_info" TargetMode="External"/><Relationship Id="rId4" Type="http://schemas.openxmlformats.org/officeDocument/2006/relationships/hyperlink" Target="http://www.csmonitor.com/World/Europe/2014/0717/Web-evidence-points-to-pro-Russia-rebels-in-downing-of-MH17-video" TargetMode="External"/><Relationship Id="rId5" Type="http://schemas.openxmlformats.org/officeDocument/2006/relationships/hyperlink" Target="http://www.newyorker.com/magazine/2015/01/26/cobwe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hyperlink" Target="https://twitter.com/phonedude_mln/status/490171976389238784" TargetMode="Externa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phonedude_mln/status/490171976389238784" TargetMode="External"/><Relationship Id="rId3" Type="http://schemas.openxmlformats.org/officeDocument/2006/relationships/image" Target="../media/image139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quicknquiet" TargetMode="External"/><Relationship Id="rId3" Type="http://schemas.openxmlformats.org/officeDocument/2006/relationships/image" Target="../media/image140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hyperlink" Target="http://www.someecards.com/news/so-that-happened/mansplain-astronaught-jessica-meir-twit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stroKatie/status/765344020184739840" TargetMode="Externa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hyperlink" Target="https://mellon.org/grants/grants-database/grants/old-dominion-university/11600663/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web.archive.org/web/20050827154427/http://www.cn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hyperlink" Target="http://web.archive.org/web/20050827154427/http://www.cnn.com/" TargetMode="External"/><Relationship Id="rId6" Type="http://schemas.openxmlformats.org/officeDocument/2006/relationships/hyperlink" Target="http://web.archive.org/web/20050913103804/http://www.cnn.com/2005/WORLD/meast/08/27/iraq.prisoner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hyperlink" Target="http://web.archive.org/web/20050827154427/http://www.cnn.com/" TargetMode="External"/><Relationship Id="rId7" Type="http://schemas.openxmlformats.org/officeDocument/2006/relationships/hyperlink" Target="http://web.archive.org/web/20050913103804/http://www.cnn.com/2005/WORLD/meast/08/27/iraq.prisoners/index.html" TargetMode="External"/><Relationship Id="rId8" Type="http://schemas.openxmlformats.org/officeDocument/2006/relationships/hyperlink" Target="http://web.archive.org/web/20050916021523/http://www.cnn.com/2005/POLITICS/09/12/roberts.hearing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hyperlink" Target="http://web.archive.org/web/20050827154427/http://www.cnn.com/" TargetMode="External"/><Relationship Id="rId8" Type="http://schemas.openxmlformats.org/officeDocument/2006/relationships/hyperlink" Target="http://web.archive.org/web/20050913103804/http://www.cnn.com/2005/WORLD/meast/08/27/iraq.prisoners/index.html" TargetMode="External"/><Relationship Id="rId9" Type="http://schemas.openxmlformats.org/officeDocument/2006/relationships/hyperlink" Target="http://web.archive.org/web/20050916021523/http://www.cnn.com/2005/POLITICS/09/12/roberts.hearings/index.html" TargetMode="External"/><Relationship Id="rId10" Type="http://schemas.openxmlformats.org/officeDocument/2006/relationships/hyperlink" Target="http://web.archive.org/web/20050921114959/http://www.cnn.com/2005/POLITICS/09/15/roberts.hearings/index.html" TargetMode="External"/><Relationship Id="rId11" Type="http://schemas.openxmlformats.org/officeDocument/2006/relationships/hyperlink" Target="http://www.cs.odu.edu/~mln/pubs/jcdl-2013/jcdl93-ainswor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hyperlink" Target="http://ws-dl.blogspot.com/2012/10/2012-10-10-zombies-in-archiv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://www.cs.odu.edu/~mln/pubs/jcdl-2014/jcdl-2014-brunelle-damage.pdf" TargetMode="Externa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8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://ws-dl.blogspot.com/2015/12/2015-12-08-evaluating-temporal.html" TargetMode="Externa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hyperlink" Target="http://web.archive.org/web/20041209190926/http://www.wunderground.org/cgi-bin/findWeather/getForecast?query=5059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ws-dl.blogspot.com/2015/12/2015-12-08-evaluating-temporal.html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hyperlink" Target="http://xkcd.com/1034/" TargetMode="External"/><Relationship Id="rId6" Type="http://schemas.openxmlformats.org/officeDocument/2006/relationships/hyperlink" Target="http://research.microsoft.com/en-us/people/cathymar/jcdl-marshall-shipman-forwe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61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hyperlink" Target="http://media-cache-ec3.pinterest.com/upload/47639708527755289_AhxhItiQ_c.jpg" TargetMode="External"/><Relationship Id="rId5" Type="http://schemas.openxmlformats.org/officeDocument/2006/relationships/hyperlink" Target="http://3.bp.blogspot.com/_d0vByWRfhvU/S_Ygk_oX4xI/AAAAAAAACCQ/LXgC3S0KYEo/s400/_MG_8091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du.zoom.us/j/9674900979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7238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s-dl.blogspot.com/2014/05/2014-05-08-support-for-various-http.html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en.wikipedia.org/wiki/Representational_State_Transf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roup/cs895-f20" TargetMode="External"/><Relationship Id="rId4" Type="http://schemas.openxmlformats.org/officeDocument/2006/relationships/hyperlink" Target="https://twitter.com/WebSciDL/follow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onedude/cs895-f20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s://phonedude.github.io/cs531-f18/" TargetMode="External"/><Relationship Id="rId6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addons.mozilla.org/en-us/firefox/addon/mementofox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artsalesindex.artinfo.com/asi/lots/5074380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://ws-dl.blogspot.com/2013/10/2013-10-14-right-click-to-past-memento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kelly.com/mink/" TargetMode="External"/><Relationship Id="rId3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hyperlink" Target="http://www.dlib.org/dlib/september04/vandesompel/09vandesompel.html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Architecture, </a:t>
            </a:r>
            <a:br>
              <a:rPr lang="en-US" sz="3200" dirty="0" smtClean="0"/>
            </a:br>
            <a:r>
              <a:rPr lang="en-US" sz="3200" dirty="0" smtClean="0"/>
              <a:t>the Memento Protocol, </a:t>
            </a:r>
            <a:r>
              <a:rPr lang="en-US" sz="3200" dirty="0"/>
              <a:t>and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Research </a:t>
            </a:r>
            <a:r>
              <a:rPr lang="en-US" sz="3200" dirty="0"/>
              <a:t>Issues With Web Archiving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496635"/>
            <a:ext cx="6553200" cy="378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Nelson</a:t>
            </a:r>
          </a:p>
          <a:p>
            <a:pPr algn="ctr"/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https://github.com/phonedude/cs895-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f20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ODU: Michele C.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CS 795/895 –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Fall 2020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2020-09-03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216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0120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553200" y="0"/>
            <a:ext cx="2590800" cy="2819400"/>
          </a:xfrm>
        </p:spPr>
        <p:txBody>
          <a:bodyPr/>
          <a:lstStyle/>
          <a:p>
            <a:r>
              <a:rPr lang="en-US" sz="3200"/>
              <a:t>How To Read RFCs</a:t>
            </a:r>
            <a:br>
              <a:rPr lang="en-US" sz="3200"/>
            </a:br>
            <a:r>
              <a:rPr lang="en-US" sz="1600"/>
              <a:t>(quoting from RFC 2119)</a:t>
            </a:r>
            <a:endParaRPr lang="en-US" sz="3200"/>
          </a:p>
        </p:txBody>
      </p:sp>
      <p:sp>
        <p:nvSpPr>
          <p:cNvPr id="77827" name="Text Box 1027"/>
          <p:cNvSpPr txBox="1">
            <a:spLocks noChangeArrowheads="1"/>
          </p:cNvSpPr>
          <p:nvPr/>
        </p:nvSpPr>
        <p:spPr bwMode="auto">
          <a:xfrm>
            <a:off x="0" y="228600"/>
            <a:ext cx="6769100" cy="61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The key words "MUST", "MUST NOT", "REQUIRED", "SHALL", "SHALL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NOT", "SHOULD", "SHOULD NOT", "RECOMMENDED",  "MAY",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"OPTIONAL" in this document are to be interpreted as described in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RFC 2119.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1. MUST   This word, or the terms "REQUIRED" or "SHALL",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requirement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2. MUST NOT   This phrase, or the phrase "SHALL NOT",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prohibition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3. SHOULD   This word, or the adjective "RECOMMENDED", mean that there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may exist valid reasons in particular circumstances to ignore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item, but the full implications must be understood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carefully weighed before choosing a different course.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4. SHOULD NOT   This phrase, or the phrase "NOT RECOMMENDED" mean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there may exist valid reasons in particular circumstances when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behavior is acceptable or even useful, but the full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implications should be understood and the case carefully weighed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before implementing any behavior described with this label.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5. MAY   This word, or the adjective "OPTIONAL", mean that an item is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truly optional.  One vendor may choose to include the item because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marketplace requires it or because the vendor feels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it enhances the product while another vendor may omit the same item.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An implementation which does not include a particular option MUST be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prepared to interoperate with another implementation which does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include the option, though perhaps with reduced functionality. In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same vein an implementation which does include a particular option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MUST be prepared to interoperate with another implementation which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does not include the option (except, of course, for the feature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option provides.)</a:t>
            </a:r>
          </a:p>
        </p:txBody>
      </p:sp>
      <p:sp>
        <p:nvSpPr>
          <p:cNvPr id="77828" name="Text Box 1028"/>
          <p:cNvSpPr txBox="1">
            <a:spLocks noChangeArrowheads="1"/>
          </p:cNvSpPr>
          <p:nvPr/>
        </p:nvSpPr>
        <p:spPr bwMode="auto">
          <a:xfrm>
            <a:off x="1508125" y="15843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5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hape 8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Page Not Archived</a:t>
            </a:r>
          </a:p>
        </p:txBody>
      </p:sp>
      <p:pic>
        <p:nvPicPr>
          <p:cNvPr id="231426" name="Shape 8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147763"/>
            <a:ext cx="5921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Shape 84"/>
          <p:cNvSpPr>
            <a:spLocks noChangeArrowheads="1"/>
          </p:cNvSpPr>
          <p:nvPr/>
        </p:nvSpPr>
        <p:spPr bwMode="auto">
          <a:xfrm>
            <a:off x="6738938" y="5203825"/>
            <a:ext cx="944562" cy="50641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  <p:sp>
        <p:nvSpPr>
          <p:cNvPr id="231428" name="TextBox 1"/>
          <p:cNvSpPr txBox="1">
            <a:spLocks noChangeArrowheads="1"/>
          </p:cNvSpPr>
          <p:nvPr/>
        </p:nvSpPr>
        <p:spPr bwMode="auto">
          <a:xfrm>
            <a:off x="609600" y="5867400"/>
            <a:ext cx="799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http://ws-dl.blogspot.com/2014/07/2014-07-25-digital-preservation-2014.html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767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hape 89"/>
          <p:cNvSpPr>
            <a:spLocks noGrp="1"/>
          </p:cNvSpPr>
          <p:nvPr>
            <p:ph type="title"/>
          </p:nvPr>
        </p:nvSpPr>
        <p:spPr>
          <a:xfrm>
            <a:off x="685800" y="379413"/>
            <a:ext cx="7848600" cy="554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"Archive Now?" Bar</a:t>
            </a:r>
          </a:p>
        </p:txBody>
      </p:sp>
      <p:pic>
        <p:nvPicPr>
          <p:cNvPr id="233474" name="Shape 9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44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hape 9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Archive.org</a:t>
            </a:r>
          </a:p>
        </p:txBody>
      </p:sp>
      <p:pic>
        <p:nvPicPr>
          <p:cNvPr id="235522" name="Shape 9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361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hape 10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Archive.org</a:t>
            </a:r>
          </a:p>
        </p:txBody>
      </p:sp>
      <p:pic>
        <p:nvPicPr>
          <p:cNvPr id="237570" name="Shape 1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849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hape 107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Archive.today</a:t>
            </a:r>
          </a:p>
        </p:txBody>
      </p:sp>
      <p:pic>
        <p:nvPicPr>
          <p:cNvPr id="239618" name="Shape 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05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hape 113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Archive.today Progress Page</a:t>
            </a:r>
          </a:p>
        </p:txBody>
      </p:sp>
      <p:pic>
        <p:nvPicPr>
          <p:cNvPr id="241666" name="Shape 1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598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hape 11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Archive.today </a:t>
            </a:r>
          </a:p>
        </p:txBody>
      </p:sp>
      <p:pic>
        <p:nvPicPr>
          <p:cNvPr id="243714" name="Shape 1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2234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28575"/>
            <a:ext cx="7848600" cy="80168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“If you see something, save something”</a:t>
            </a:r>
            <a:br>
              <a:rPr lang="en-GB" sz="2400">
                <a:latin typeface="Calibri" charset="0"/>
              </a:rPr>
            </a:br>
            <a:r>
              <a:rPr lang="en-GB" sz="1600">
                <a:latin typeface="Calibri" charset="0"/>
              </a:rPr>
              <a:t>(if you haven’t installed Mink yet…)</a:t>
            </a: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Easily accessing the past Web means</a:t>
            </a:r>
          </a:p>
          <a:p>
            <a:pPr marL="342900" indent="-342900" algn="ctr" eaLnBrk="0" hangingPunct="0"/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rchives should be infrastructure, </a:t>
            </a:r>
            <a:r>
              <a:rPr lang="en-US" sz="2400" dirty="0" smtClean="0">
                <a:latin typeface="Arial"/>
                <a:cs typeface="Arial"/>
              </a:rPr>
              <a:t>not destinations.</a:t>
            </a:r>
            <a:endParaRPr lang="en-US" sz="24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dirty="0" smtClean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dirty="0" smtClean="0">
                <a:latin typeface="Arial"/>
                <a:cs typeface="Arial"/>
              </a:rPr>
              <a:t>(why archives are important and current research issues)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ct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Representations*</a:t>
              </a: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43738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http://www.w3.org/TR/webarch/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*= </a:t>
            </a:r>
            <a:r>
              <a:rPr lang="en-US" sz="1800" dirty="0" smtClean="0">
                <a:latin typeface="Arial"/>
                <a:cs typeface="Arial"/>
              </a:rPr>
              <a:t>we’ll </a:t>
            </a:r>
            <a:r>
              <a:rPr lang="en-US" sz="1800" dirty="0">
                <a:latin typeface="Arial"/>
                <a:cs typeface="Arial"/>
              </a:rPr>
              <a:t>see this use of </a:t>
            </a:r>
            <a:r>
              <a:rPr lang="ja-JP" altLang="en-US" sz="1800" dirty="0">
                <a:latin typeface="Arial"/>
                <a:cs typeface="Arial"/>
              </a:rPr>
              <a:t>“</a:t>
            </a:r>
            <a:r>
              <a:rPr lang="en-US" sz="1800" dirty="0">
                <a:latin typeface="Arial"/>
                <a:cs typeface="Arial"/>
              </a:rPr>
              <a:t>representations</a:t>
            </a:r>
            <a:r>
              <a:rPr lang="ja-JP" altLang="en-US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conflates many terms from RFC-2616</a:t>
            </a:r>
          </a:p>
        </p:txBody>
      </p:sp>
    </p:spTree>
    <p:extLst>
      <p:ext uri="{BB962C8B-B14F-4D97-AF65-F5344CB8AC3E}">
        <p14:creationId xmlns:p14="http://schemas.microsoft.com/office/powerpoint/2010/main" val="7737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4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1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\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52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dli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300355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Long Tail of Archives</a:t>
            </a:r>
          </a:p>
        </p:txBody>
      </p:sp>
      <p:pic>
        <p:nvPicPr>
          <p:cNvPr id="131076" name="Picture 4" descr="800px-Long_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63688"/>
            <a:ext cx="7173913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5" descr="ia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838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8" name="Picture 6" descr="archive-it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98500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9" name="Picture 7" descr="webcit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1143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ukwa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976313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1" name="Picture 9" descr="uk-nat-arc-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0"/>
            <a:ext cx="1801813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983413" y="464820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10"/>
              </a:rPr>
              <a:t>Archive.is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4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Memento Aggregator</a:t>
            </a:r>
          </a:p>
        </p:txBody>
      </p:sp>
      <p:pic>
        <p:nvPicPr>
          <p:cNvPr id="45" name="Shape 45" descr="AggregatedArchivesReq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1" name="Shape 51" descr="AggregatedArchivesRes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6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W3C Figure</a:t>
            </a:r>
            <a:endParaRPr lang="en-US" dirty="0"/>
          </a:p>
        </p:txBody>
      </p:sp>
      <p:pic>
        <p:nvPicPr>
          <p:cNvPr id="4" name="Picture 3" descr="w3c-fig1-wea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28800"/>
            <a:ext cx="3844719" cy="41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223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7" name="Shape 57" descr="AggregatedArchivesReq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6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3" name="Shape 63" descr="AggregatedArchivesRes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8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9" name="Shape 69" descr="AggregatedArchivesReq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75" name="Shape 75" descr="AggregatedArchivesRes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Evaluation_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53400" cy="501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Using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Only Top-k Archives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 URI Lookup Yields Good Results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1143000" y="6048375"/>
            <a:ext cx="7161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/>
                <a:cs typeface="Arial"/>
              </a:rPr>
              <a:t>Even when there are 100s of archives, we only need to talk to a few.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0" y="6348062"/>
            <a:ext cx="52245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see: </a:t>
            </a:r>
            <a:r>
              <a:rPr lang="en-US" sz="1400" dirty="0">
                <a:latin typeface="Arial"/>
                <a:cs typeface="Arial"/>
                <a:hlinkClick r:id="rId4"/>
              </a:rPr>
              <a:t>http://www.cs.odu.edu/~mln/pubs/tpdl-2013/paper_134.pdf</a:t>
            </a:r>
            <a:r>
              <a:rPr lang="en-US" sz="1400" dirty="0">
                <a:latin typeface="Arial"/>
                <a:cs typeface="Arial"/>
              </a:rPr>
              <a:t> </a:t>
            </a:r>
            <a:endParaRPr lang="en-US" sz="1400" dirty="0" smtClean="0">
              <a:latin typeface="Arial"/>
              <a:cs typeface="Arial"/>
            </a:endParaRPr>
          </a:p>
          <a:p>
            <a:r>
              <a:rPr lang="ro-RO" sz="1400" dirty="0">
                <a:latin typeface="Arial"/>
                <a:cs typeface="Arial"/>
                <a:hlinkClick r:id="rId5"/>
              </a:rPr>
              <a:t>http://dx.doi.org/10.1007/s00799-014-0118-</a:t>
            </a:r>
            <a:r>
              <a:rPr lang="ro-RO" sz="1400" dirty="0" smtClean="0">
                <a:latin typeface="Arial"/>
                <a:cs typeface="Arial"/>
                <a:hlinkClick r:id="rId5"/>
              </a:rPr>
              <a:t>y</a:t>
            </a:r>
            <a:r>
              <a:rPr lang="ro-RO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94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OK, so </a:t>
            </a:r>
          </a:p>
          <a:p>
            <a:pPr marL="342900" indent="-342900" algn="ctr" eaLnBrk="0" hangingPunct="0"/>
            <a:endParaRPr lang="en-US" sz="28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More Archives == More Better</a:t>
            </a:r>
          </a:p>
          <a:p>
            <a:pPr marL="342900" indent="-342900" algn="ctr" eaLnBrk="0" hangingPunct="0"/>
            <a:endParaRPr lang="en-US" sz="2800" dirty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But why care about archiving at all?</a:t>
            </a:r>
            <a:endParaRPr lang="en-US" sz="2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Why Care About The Past?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62000" y="1828800"/>
            <a:ext cx="781178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From an anonymous WWW 2010 reviewer about our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Memento paper (</a:t>
            </a:r>
            <a:r>
              <a:rPr lang="en-US" sz="2000" i="1" dirty="0">
                <a:latin typeface="Arial"/>
                <a:cs typeface="Arial"/>
              </a:rPr>
              <a:t>emphasis</a:t>
            </a:r>
            <a:r>
              <a:rPr lang="en-US" sz="2000" dirty="0">
                <a:latin typeface="Arial"/>
                <a:cs typeface="Arial"/>
              </a:rPr>
              <a:t> mine):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"Is there any statistics to show that many or a good number of Web </a:t>
            </a:r>
          </a:p>
          <a:p>
            <a:pPr>
              <a:spcBef>
                <a:spcPct val="20000"/>
              </a:spcBef>
            </a:pPr>
            <a:r>
              <a:rPr lang="en-US" sz="2000" i="1" dirty="0">
                <a:latin typeface="Arial"/>
                <a:cs typeface="Arial"/>
              </a:rPr>
              <a:t>users would like to get obsolete data or resources? </a:t>
            </a:r>
            <a:r>
              <a:rPr lang="en-US" sz="2000" dirty="0">
                <a:latin typeface="Arial"/>
                <a:cs typeface="Arial"/>
              </a:rPr>
              <a:t>"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22879" y="4805363"/>
            <a:ext cx="75061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one answer: replay of contemporary pages &gt;&gt; summary pages</a:t>
            </a:r>
          </a:p>
          <a:p>
            <a:pPr algn="ctr"/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1400">
                <a:latin typeface="Arial"/>
                <a:cs typeface="Arial"/>
                <a:hlinkClick r:id="rId3"/>
              </a:rPr>
              <a:t>http://www.slideshare.net/phonedude/why-careaboutthepast</a:t>
            </a:r>
            <a:endParaRPr lang="en-US" sz="1400">
              <a:latin typeface="Arial"/>
              <a:cs typeface="Arial"/>
            </a:endParaRPr>
          </a:p>
          <a:p>
            <a:pPr algn="ctr"/>
            <a:r>
              <a:rPr lang="en-US" sz="1200">
                <a:latin typeface="Arial"/>
                <a:cs typeface="Arial"/>
                <a:hlinkClick r:id="rId4"/>
              </a:rPr>
              <a:t>http://www.nytimes.com/2013/06/19/books/seven-american-deaths-and-disasters-transcribes-the-news.html</a:t>
            </a:r>
            <a:r>
              <a:rPr lang="en-US" sz="12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5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026" descr="katrina-cnn-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5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rgbClr val="000000"/>
                </a:solidFill>
                <a:latin typeface="Arial" charset="0"/>
              </a:rPr>
              <a:t>vs.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08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tIns="27432" bIns="27432"/>
          <a:lstStyle/>
          <a:p>
            <a:r>
              <a:rPr lang="en-US" dirty="0"/>
              <a:t>W3C Web Architecture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3429000" y="2792413"/>
            <a:ext cx="1219200" cy="1655762"/>
            <a:chOff x="1392" y="1289"/>
            <a:chExt cx="768" cy="1043"/>
          </a:xfrm>
        </p:grpSpPr>
        <p:sp>
          <p:nvSpPr>
            <p:cNvPr id="7987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Resource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9878" name="Group 6"/>
          <p:cNvGrpSpPr>
            <a:grpSpLocks/>
          </p:cNvGrpSpPr>
          <p:nvPr/>
        </p:nvGrpSpPr>
        <p:grpSpPr bwMode="auto">
          <a:xfrm>
            <a:off x="1524000" y="1938338"/>
            <a:ext cx="914400" cy="1198562"/>
            <a:chOff x="480" y="597"/>
            <a:chExt cx="576" cy="755"/>
          </a:xfrm>
        </p:grpSpPr>
        <p:sp>
          <p:nvSpPr>
            <p:cNvPr id="79879" name="Rectangle 7"/>
            <p:cNvSpPr>
              <a:spLocks noChangeArrowheads="1"/>
            </p:cNvSpPr>
            <p:nvPr/>
          </p:nvSpPr>
          <p:spPr bwMode="auto">
            <a:xfrm>
              <a:off x="480" y="597"/>
              <a:ext cx="576" cy="755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528" y="858"/>
              <a:ext cx="528" cy="237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URI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038600" y="1671638"/>
            <a:ext cx="3505200" cy="1560512"/>
            <a:chOff x="2880" y="919"/>
            <a:chExt cx="2208" cy="983"/>
          </a:xfrm>
        </p:grpSpPr>
        <p:grpSp>
          <p:nvGrpSpPr>
            <p:cNvPr id="79882" name="Group 10"/>
            <p:cNvGrpSpPr>
              <a:grpSpLocks/>
            </p:cNvGrpSpPr>
            <p:nvPr/>
          </p:nvGrpSpPr>
          <p:grpSpPr bwMode="auto">
            <a:xfrm>
              <a:off x="3696" y="919"/>
              <a:ext cx="1392" cy="755"/>
              <a:chOff x="3024" y="2407"/>
              <a:chExt cx="1392" cy="755"/>
            </a:xfrm>
          </p:grpSpPr>
          <p:sp>
            <p:nvSpPr>
              <p:cNvPr id="79883" name="Rectangle 11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84" name="Text Box 12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2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85" name="Text Box 13"/>
            <p:cNvSpPr txBox="1">
              <a:spLocks noChangeArrowheads="1"/>
            </p:cNvSpPr>
            <p:nvPr/>
          </p:nvSpPr>
          <p:spPr bwMode="auto">
            <a:xfrm>
              <a:off x="3168" y="1584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86" name="AutoShape 14"/>
            <p:cNvCxnSpPr>
              <a:cxnSpLocks noChangeShapeType="1"/>
              <a:stCxn id="79883" idx="1"/>
              <a:endCxn id="79876" idx="0"/>
            </p:cNvCxnSpPr>
            <p:nvPr/>
          </p:nvCxnSpPr>
          <p:spPr bwMode="auto">
            <a:xfrm rot="10800000" flipV="1">
              <a:off x="2880" y="1296"/>
              <a:ext cx="816" cy="60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038600" y="4008438"/>
            <a:ext cx="3505200" cy="1757362"/>
            <a:chOff x="2880" y="2391"/>
            <a:chExt cx="2208" cy="1107"/>
          </a:xfrm>
        </p:grpSpPr>
        <p:grpSp>
          <p:nvGrpSpPr>
            <p:cNvPr id="79888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79889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0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1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92" name="AutoShape 20"/>
            <p:cNvCxnSpPr>
              <a:cxnSpLocks noChangeShapeType="1"/>
              <a:stCxn id="79889" idx="1"/>
              <a:endCxn id="7987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2436813" y="2955925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Identifies</a:t>
            </a:r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9894" name="AutoShape 22"/>
          <p:cNvCxnSpPr>
            <a:cxnSpLocks noChangeShapeType="1"/>
            <a:stCxn id="79877" idx="1"/>
            <a:endCxn id="79880" idx="2"/>
          </p:cNvCxnSpPr>
          <p:nvPr/>
        </p:nvCxnSpPr>
        <p:spPr bwMode="auto">
          <a:xfrm rot="10800000">
            <a:off x="2019300" y="2728913"/>
            <a:ext cx="14382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619625" y="3022600"/>
            <a:ext cx="3533775" cy="1198563"/>
            <a:chOff x="3246" y="1770"/>
            <a:chExt cx="2226" cy="755"/>
          </a:xfrm>
        </p:grpSpPr>
        <p:grpSp>
          <p:nvGrpSpPr>
            <p:cNvPr id="79896" name="Group 24"/>
            <p:cNvGrpSpPr>
              <a:grpSpLocks/>
            </p:cNvGrpSpPr>
            <p:nvPr/>
          </p:nvGrpSpPr>
          <p:grpSpPr bwMode="auto">
            <a:xfrm>
              <a:off x="4080" y="1770"/>
              <a:ext cx="1392" cy="755"/>
              <a:chOff x="3024" y="2407"/>
              <a:chExt cx="1392" cy="755"/>
            </a:xfrm>
          </p:grpSpPr>
          <p:sp>
            <p:nvSpPr>
              <p:cNvPr id="79897" name="Rectangle 25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DADC88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8" name="Text Box 26"/>
              <p:cNvSpPr txBox="1">
                <a:spLocks noChangeArrowheads="1"/>
              </p:cNvSpPr>
              <p:nvPr/>
            </p:nvSpPr>
            <p:spPr bwMode="auto">
              <a:xfrm>
                <a:off x="3105" y="2678"/>
                <a:ext cx="1247" cy="212"/>
              </a:xfrm>
              <a:prstGeom prst="rect">
                <a:avLst/>
              </a:prstGeom>
              <a:solidFill>
                <a:srgbClr val="DAD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Content Negotiation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cxnSp>
          <p:nvCxnSpPr>
            <p:cNvPr id="79899" name="AutoShape 27"/>
            <p:cNvCxnSpPr>
              <a:cxnSpLocks noChangeShapeType="1"/>
              <a:stCxn id="79877" idx="3"/>
              <a:endCxn id="79897" idx="1"/>
            </p:cNvCxnSpPr>
            <p:nvPr/>
          </p:nvCxnSpPr>
          <p:spPr bwMode="auto">
            <a:xfrm>
              <a:off x="3246" y="2147"/>
              <a:ext cx="83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53084" name="AutoShape 28"/>
          <p:cNvSpPr>
            <a:spLocks noChangeArrowheads="1"/>
          </p:cNvSpPr>
          <p:nvPr/>
        </p:nvSpPr>
        <p:spPr bwMode="auto">
          <a:xfrm rot="-5400000">
            <a:off x="6743700" y="26892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53085" name="AutoShape 29"/>
          <p:cNvSpPr>
            <a:spLocks noChangeArrowheads="1"/>
          </p:cNvSpPr>
          <p:nvPr/>
        </p:nvSpPr>
        <p:spPr bwMode="auto">
          <a:xfrm rot="5400000" flipV="1">
            <a:off x="6743700" y="40608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903" name="Text Box 1055"/>
          <p:cNvSpPr txBox="1">
            <a:spLocks noChangeArrowheads="1"/>
          </p:cNvSpPr>
          <p:nvPr/>
        </p:nvSpPr>
        <p:spPr bwMode="auto">
          <a:xfrm>
            <a:off x="6673850" y="6613525"/>
            <a:ext cx="1936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Times New Roman" charset="0"/>
              </a:rPr>
              <a:t>slide from Herbert Van de Sompel</a:t>
            </a:r>
          </a:p>
        </p:txBody>
      </p:sp>
    </p:spTree>
    <p:extLst>
      <p:ext uri="{BB962C8B-B14F-4D97-AF65-F5344CB8AC3E}">
        <p14:creationId xmlns:p14="http://schemas.microsoft.com/office/powerpoint/2010/main" val="20424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3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30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84" grpId="0" animBg="1"/>
      <p:bldP spid="1453085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katrina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8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katrina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katrina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3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katrina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katrina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katrina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17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katrina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katrina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7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katrina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3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katrina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Operation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85800" y="2667000"/>
            <a:ext cx="9286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934200" y="2514600"/>
            <a:ext cx="979488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Origin</a:t>
            </a:r>
          </a:p>
          <a:p>
            <a:r>
              <a:rPr lang="en-US"/>
              <a:t>Server</a:t>
            </a:r>
          </a:p>
        </p:txBody>
      </p: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1905000" y="2308225"/>
            <a:ext cx="4572000" cy="358775"/>
            <a:chOff x="1200" y="1454"/>
            <a:chExt cx="2880" cy="226"/>
          </a:xfrm>
        </p:grpSpPr>
        <p:sp>
          <p:nvSpPr>
            <p:cNvPr id="7174" name="Line 6"/>
            <p:cNvSpPr>
              <a:spLocks noChangeShapeType="1"/>
            </p:cNvSpPr>
            <p:nvPr/>
          </p:nvSpPr>
          <p:spPr bwMode="auto">
            <a:xfrm>
              <a:off x="1200" y="168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1286" y="1454"/>
              <a:ext cx="26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request = (method, URI, version, </a:t>
              </a:r>
              <a:r>
                <a:rPr lang="ja-JP" altLang="en-US" sz="1400" dirty="0">
                  <a:latin typeface="Arial"/>
                </a:rPr>
                <a:t>“</a:t>
              </a:r>
              <a:r>
                <a:rPr lang="en-US" sz="1400" dirty="0"/>
                <a:t>MIME-like</a:t>
              </a:r>
              <a:r>
                <a:rPr lang="ja-JP" altLang="en-US" sz="1400" dirty="0">
                  <a:latin typeface="Arial"/>
                </a:rPr>
                <a:t>”</a:t>
              </a:r>
              <a:r>
                <a:rPr lang="en-US" sz="1400" dirty="0"/>
                <a:t> message)</a:t>
              </a:r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1981200" y="2895600"/>
            <a:ext cx="4508500" cy="381000"/>
            <a:chOff x="1248" y="1824"/>
            <a:chExt cx="2840" cy="240"/>
          </a:xfrm>
        </p:grpSpPr>
        <p:sp>
          <p:nvSpPr>
            <p:cNvPr id="7176" name="Line 8"/>
            <p:cNvSpPr>
              <a:spLocks noChangeShapeType="1"/>
            </p:cNvSpPr>
            <p:nvPr/>
          </p:nvSpPr>
          <p:spPr bwMode="auto">
            <a:xfrm flipH="1">
              <a:off x="1248" y="2064"/>
              <a:ext cx="2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296" y="1824"/>
              <a:ext cx="27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response = (version, response code, </a:t>
              </a:r>
              <a:r>
                <a:rPr lang="ja-JP" altLang="en-US" sz="1400">
                  <a:latin typeface="Arial"/>
                </a:rPr>
                <a:t>“</a:t>
              </a:r>
              <a:r>
                <a:rPr lang="en-US" sz="1400"/>
                <a:t>MIME-like</a:t>
              </a:r>
              <a:r>
                <a:rPr lang="ja-JP" altLang="en-US" sz="1400">
                  <a:latin typeface="Arial"/>
                </a:rPr>
                <a:t>”</a:t>
              </a:r>
              <a:r>
                <a:rPr lang="en-US" sz="1400"/>
                <a:t> message)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1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katrina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Archiving Moves At Hurricane Speed,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Most News Stories Move Faster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 descr="va-tech-cnn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a-tech-cn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029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va-tech-cnn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2947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2" name="Picture 1" descr="kit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 of a TV show where celebrities read “mean” Tweets about themselves</a:t>
            </a:r>
          </a:p>
        </p:txBody>
      </p:sp>
      <p:pic>
        <p:nvPicPr>
          <p:cNvPr id="125954" name="Picture 4" descr="jimmy-kimmel-twee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82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3913" y="5257800"/>
            <a:ext cx="7558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social discourse is dominated by the web.  Q.E.D.  </a:t>
            </a:r>
          </a:p>
        </p:txBody>
      </p: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2895600" y="6078538"/>
            <a:ext cx="30178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https://www.youtube.com/watch?v=LABGimhsEys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8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Our scholarly record is in jeopardy…</a:t>
            </a:r>
          </a:p>
        </p:txBody>
      </p:sp>
      <p:pic>
        <p:nvPicPr>
          <p:cNvPr id="126978" name="Picture 2" descr="plos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1628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3"/>
          <p:cNvSpPr txBox="1">
            <a:spLocks noChangeArrowheads="1"/>
          </p:cNvSpPr>
          <p:nvPr/>
        </p:nvSpPr>
        <p:spPr bwMode="auto">
          <a:xfrm>
            <a:off x="1355465" y="5758620"/>
            <a:ext cx="594485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hlinkClick r:id="rId3"/>
              </a:rPr>
              <a:t>http://dx.doi.org/</a:t>
            </a:r>
            <a:r>
              <a:rPr lang="fr-FR" sz="1600" dirty="0">
                <a:hlinkClick r:id="rId3"/>
              </a:rPr>
              <a:t>10.1371/journal.pone.0115253</a:t>
            </a:r>
            <a:endParaRPr lang="fr-FR" sz="1600" dirty="0"/>
          </a:p>
          <a:p>
            <a:pPr algn="ctr"/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: </a:t>
            </a:r>
            <a:r>
              <a:rPr lang="fr-FR" sz="1600" dirty="0">
                <a:hlinkClick r:id="rId4"/>
              </a:rPr>
              <a:t>http://blog.dshr.org/2015/02/the-evanescent-</a:t>
            </a:r>
            <a:r>
              <a:rPr lang="fr-FR" sz="1600" dirty="0" smtClean="0">
                <a:hlinkClick r:id="rId4"/>
              </a:rPr>
              <a:t>web.html</a:t>
            </a:r>
            <a:endParaRPr lang="fr-FR" sz="1600" dirty="0" smtClean="0"/>
          </a:p>
          <a:p>
            <a:pPr algn="ctr"/>
            <a:r>
              <a:rPr lang="fr-FR" sz="1600" dirty="0">
                <a:hlinkClick r:id="rId5"/>
              </a:rPr>
              <a:t>http://dx.doi.org/10.1371/journal.pone.</a:t>
            </a:r>
            <a:r>
              <a:rPr lang="fr-FR" sz="1600" dirty="0" smtClean="0">
                <a:hlinkClick r:id="rId5"/>
              </a:rPr>
              <a:t>0167475</a:t>
            </a:r>
            <a:r>
              <a:rPr lang="fr-FR" sz="1600" dirty="0" smtClean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09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 is our legal record…</a:t>
            </a:r>
          </a:p>
        </p:txBody>
      </p:sp>
      <p:pic>
        <p:nvPicPr>
          <p:cNvPr id="128002" name="Picture 4" descr="nyt-supreme-co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356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243013" y="5638800"/>
            <a:ext cx="72151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http://www.nytimes.com/2013/09/24/us/politics/in-supreme-court-opinions-clicks-that-lead-nowhere.html</a:t>
            </a:r>
            <a:r>
              <a:rPr lang="en-US" sz="1200"/>
              <a:t> </a:t>
            </a:r>
            <a:endParaRPr lang="fr-FR" sz="1200"/>
          </a:p>
          <a:p>
            <a:pPr algn="ctr"/>
            <a:r>
              <a:rPr lang="fr-FR" sz="1200"/>
              <a:t>See also: </a:t>
            </a:r>
            <a:r>
              <a:rPr lang="fr-FR" sz="1200">
                <a:hlinkClick r:id="rId4"/>
              </a:rPr>
              <a:t>http://blogs.law.harvard.edu/futureoftheinternet/2013/09/22/perma/</a:t>
            </a:r>
            <a:r>
              <a:rPr lang="fr-FR" sz="1200"/>
              <a:t> </a:t>
            </a:r>
          </a:p>
          <a:p>
            <a:pPr algn="ctr"/>
            <a:r>
              <a:rPr lang="fr-FR" sz="1200">
                <a:hlinkClick r:id="rId5"/>
              </a:rPr>
              <a:t>http://ssnat.com/</a:t>
            </a:r>
            <a:r>
              <a:rPr lang="fr-FR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95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 is our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scientific record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674771" y="6334147"/>
            <a:ext cx="59683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hlinkClick r:id="rId2"/>
              </a:rPr>
              <a:t>https://www.wired.com/2017/02/diehard-coders-just-saved-nasas-earth-science-data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2" name="Picture 1" descr="nasa-wired-magaz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898624"/>
            <a:ext cx="6621280" cy="5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General Template, CR/LF, </a:t>
            </a:r>
            <a:br>
              <a:rPr lang="en-US" sz="3200"/>
            </a:br>
            <a:r>
              <a:rPr lang="en-US" sz="3200"/>
              <a:t>and Magic Blank Lines</a:t>
            </a:r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133600" y="2209800"/>
            <a:ext cx="62801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</a:rPr>
              <a:t>Method URI HTTP/1.1</a:t>
            </a:r>
          </a:p>
          <a:p>
            <a:r>
              <a:rPr lang="en-US" sz="2000">
                <a:latin typeface="Courier New" charset="0"/>
              </a:rPr>
              <a:t>Some-Request-Header-1: value1</a:t>
            </a:r>
          </a:p>
          <a:p>
            <a:r>
              <a:rPr lang="en-US" sz="2000">
                <a:latin typeface="Courier New" charset="0"/>
              </a:rPr>
              <a:t>Some-Request-Header-2: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(1st magic blank line)</a:t>
            </a:r>
          </a:p>
          <a:p>
            <a:r>
              <a:rPr lang="en-US" sz="2000">
                <a:latin typeface="Courier New" charset="0"/>
              </a:rPr>
              <a:t>HTTP 1.1 Code String</a:t>
            </a:r>
          </a:p>
          <a:p>
            <a:r>
              <a:rPr lang="en-US" sz="2000">
                <a:latin typeface="Courier New" charset="0"/>
              </a:rPr>
              <a:t>Some-Response-Header-1: value1</a:t>
            </a:r>
          </a:p>
          <a:p>
            <a:r>
              <a:rPr lang="en-US" sz="2000">
                <a:latin typeface="Courier New" charset="0"/>
              </a:rPr>
              <a:t>Some-Response-Header-2: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(2nd magic blank line)</a:t>
            </a:r>
          </a:p>
          <a:p>
            <a:r>
              <a:rPr lang="en-US" sz="2000">
                <a:latin typeface="Courier New" charset="0"/>
              </a:rPr>
              <a:t>entity-body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457200" y="2286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Client: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457200" y="37338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Server:</a:t>
            </a:r>
          </a:p>
        </p:txBody>
      </p:sp>
    </p:spTree>
    <p:extLst>
      <p:ext uri="{BB962C8B-B14F-4D97-AF65-F5344CB8AC3E}">
        <p14:creationId xmlns:p14="http://schemas.microsoft.com/office/powerpoint/2010/main" val="81528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And our popular culture as well…</a:t>
            </a:r>
          </a:p>
        </p:txBody>
      </p:sp>
      <p:pic>
        <p:nvPicPr>
          <p:cNvPr id="129026" name="Picture 2" descr="pf-kq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6960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6"/>
          <p:cNvSpPr txBox="1">
            <a:spLocks noChangeArrowheads="1"/>
          </p:cNvSpPr>
          <p:nvPr/>
        </p:nvSpPr>
        <p:spPr bwMode="auto">
          <a:xfrm>
            <a:off x="1371600" y="5972175"/>
            <a:ext cx="58039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http://f-measure.blogspot.com/2009/02/pink-floyd-hour-with-pink-floyd-kqed-lp.html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71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Half-Life of Popular Music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Videos</a:t>
            </a:r>
          </a:p>
        </p:txBody>
      </p:sp>
      <p:pic>
        <p:nvPicPr>
          <p:cNvPr id="130050" name="Picture 3" descr="gones_l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209800"/>
            <a:ext cx="43957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4" descr="gones_m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97100"/>
            <a:ext cx="441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133600" y="5334000"/>
            <a:ext cx="4660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/>
              <a:t>Matthias Prellwitz, Michael L. Nelson, </a:t>
            </a:r>
          </a:p>
          <a:p>
            <a:pPr algn="ctr"/>
            <a:r>
              <a:rPr lang="en-US" sz="1200"/>
              <a:t>Music Video Redundancy and Half-Life in YouTube, </a:t>
            </a:r>
          </a:p>
          <a:p>
            <a:pPr algn="ctr"/>
            <a:r>
              <a:rPr lang="en-US" sz="1200"/>
              <a:t>Proceedings of TPDL 2011</a:t>
            </a:r>
          </a:p>
          <a:p>
            <a:pPr algn="ctr"/>
            <a:r>
              <a:rPr lang="en-US" sz="1200">
                <a:hlinkClick r:id="rId4"/>
              </a:rPr>
              <a:t>http://www.cs.odu.edu/~mln/pubs/tpdl-2011/tpdl-2011-prellwitz.pdf</a:t>
            </a:r>
            <a:r>
              <a:rPr lang="en-US" sz="1200"/>
              <a:t> </a:t>
            </a:r>
          </a:p>
        </p:txBody>
      </p:sp>
      <p:sp>
        <p:nvSpPr>
          <p:cNvPr id="130053" name="TextBox 6"/>
          <p:cNvSpPr txBox="1">
            <a:spLocks noChangeArrowheads="1"/>
          </p:cNvSpPr>
          <p:nvPr/>
        </p:nvSpPr>
        <p:spPr bwMode="auto">
          <a:xfrm>
            <a:off x="1981200" y="4648200"/>
            <a:ext cx="508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Individual URLs die, but new versions arise</a:t>
            </a:r>
          </a:p>
        </p:txBody>
      </p:sp>
    </p:spTree>
    <p:extLst>
      <p:ext uri="{BB962C8B-B14F-4D97-AF65-F5344CB8AC3E}">
        <p14:creationId xmlns:p14="http://schemas.microsoft.com/office/powerpoint/2010/main" val="209454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41300" y="1676400"/>
            <a:ext cx="87757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So we won’t lose every copy of “Shake It Off”…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3200" dirty="0">
                <a:latin typeface="Arial"/>
                <a:cs typeface="Arial"/>
              </a:rPr>
              <a:t>What about the grist of history?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82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6" name="Picture 4" descr="bbc-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7724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86000" y="6019800"/>
            <a:ext cx="4324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3"/>
              </a:rPr>
              <a:t>http://www.bbc.com/future/story/20120927-the-decaying-web</a:t>
            </a:r>
            <a:r>
              <a:rPr lang="en-US" sz="1200" dirty="0"/>
              <a:t>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650" y="1905000"/>
            <a:ext cx="8794750" cy="280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/>
              <a:t>On January 28 2011, three days into the fierce protests that would </a:t>
            </a:r>
          </a:p>
          <a:p>
            <a:r>
              <a:rPr lang="en-US" sz="2200" dirty="0"/>
              <a:t>eventually oust the Egyptian president Hosni Mubarak, a Twitter</a:t>
            </a:r>
          </a:p>
          <a:p>
            <a:r>
              <a:rPr lang="en-US" sz="2200" dirty="0"/>
              <a:t>user called </a:t>
            </a:r>
            <a:r>
              <a:rPr lang="en-US" sz="2200" dirty="0" err="1"/>
              <a:t>Farrah</a:t>
            </a:r>
            <a:r>
              <a:rPr lang="en-US" sz="2200" dirty="0"/>
              <a:t> posted a link to a picture that supposedly showed</a:t>
            </a:r>
          </a:p>
          <a:p>
            <a:r>
              <a:rPr lang="en-US" sz="2200" dirty="0"/>
              <a:t>an armed man as he ran on a “rooftop during clashes between police</a:t>
            </a:r>
          </a:p>
          <a:p>
            <a:r>
              <a:rPr lang="en-US" sz="2200" dirty="0"/>
              <a:t>and protesters in Suez”. I say supposedly, because both the tweet</a:t>
            </a:r>
          </a:p>
          <a:p>
            <a:r>
              <a:rPr lang="en-US" sz="2200" dirty="0"/>
              <a:t>and the picture it linked to no longer exist.  Instead they have</a:t>
            </a:r>
          </a:p>
          <a:p>
            <a:r>
              <a:rPr lang="en-US" sz="2200" dirty="0"/>
              <a:t>been replaced with error messages that claim the message – and its</a:t>
            </a:r>
          </a:p>
          <a:p>
            <a:r>
              <a:rPr lang="en-US" sz="2200" dirty="0"/>
              <a:t>contents – “doesn’t exist”.</a:t>
            </a:r>
          </a:p>
        </p:txBody>
      </p:sp>
    </p:spTree>
    <p:extLst>
      <p:ext uri="{BB962C8B-B14F-4D97-AF65-F5344CB8AC3E}">
        <p14:creationId xmlns:p14="http://schemas.microsoft.com/office/powerpoint/2010/main" val="15829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 Tweet &amp; Pic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66700" y="5448300"/>
            <a:ext cx="4043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4"/>
              </a:rPr>
              <a:t>https://twitter.com/Farrah3m/status/31727870736859137</a:t>
            </a:r>
            <a:r>
              <a:rPr lang="en-US" sz="1200"/>
              <a:t> 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5867400" y="5410200"/>
            <a:ext cx="187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5"/>
              </a:rPr>
              <a:t>http://twitpic.com/3uvo6z</a:t>
            </a:r>
            <a:r>
              <a:rPr lang="en-US" sz="1200" dirty="0"/>
              <a:t> 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1894989" y="5943600"/>
            <a:ext cx="56588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6"/>
              </a:rPr>
              <a:t>http://ws-dl.blogspot.com/2013/05/2013-05-07-who-is-archiving-your-tweets.html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May 2013,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both are “archived”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topsy.com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1708"/>
            <a:ext cx="6594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February 2015,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they’re completely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missing.</a:t>
            </a:r>
          </a:p>
        </p:txBody>
      </p:sp>
      <p:pic>
        <p:nvPicPr>
          <p:cNvPr id="34818" name="Picture 4" descr="topsy-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8026"/>
            <a:ext cx="625316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http://topsy.com/http://twitpic.com/3uvo6z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9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2016, 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edirecting…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5843" name="Picture 1" descr="topsy-redir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7856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1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…to a random (?)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apple.com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page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6867" name="Picture 2" descr="topsy-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4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9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No Server == No HTTP Event == Nothing to Archive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7891" name="Picture 1" descr="topsy-server-not-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73125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Talking to HTTP servers…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http://www.cs.odu.edu/~mln/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12 Jan 2009 15:44:19 GMT</a:t>
            </a:r>
          </a:p>
          <a:p>
            <a:r>
              <a:rPr lang="en-US" sz="1400">
                <a:latin typeface="Courier New" charset="0"/>
              </a:rPr>
              <a:t>Server: Apache/2.2.0</a:t>
            </a:r>
          </a:p>
          <a:p>
            <a:r>
              <a:rPr lang="en-US" sz="1400">
                <a:latin typeface="Courier New" charset="0"/>
              </a:rPr>
              <a:t>Last-Modified: Fri, 09 Jan 2009 17:18:37 GMT</a:t>
            </a:r>
          </a:p>
          <a:p>
            <a:r>
              <a:rPr lang="en-US" sz="1400">
                <a:latin typeface="Courier New" charset="0"/>
              </a:rPr>
              <a:t>ETag: "88849-1c71-f28dd540"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7281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5353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http://www.google.com/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Cache-Control: private, max-age=0</a:t>
            </a:r>
          </a:p>
          <a:p>
            <a:r>
              <a:rPr lang="en-US" sz="1400">
                <a:latin typeface="Courier New" charset="0"/>
              </a:rPr>
              <a:t>Date: Mon, 12 Jan 2009 15:45:57 GMT</a:t>
            </a:r>
          </a:p>
          <a:p>
            <a:r>
              <a:rPr lang="en-US" sz="1400">
                <a:latin typeface="Courier New" charset="0"/>
              </a:rPr>
              <a:t>Expires: -1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r>
              <a:rPr lang="en-US" sz="1400">
                <a:latin typeface="Courier New" charset="0"/>
              </a:rPr>
              <a:t>Set-Cookie: PREF=ID=9a80d3f602b685f3:TM=1231775157:LM=1231775157:S=imGxRyNsTD0Zczm5; </a:t>
            </a:r>
          </a:p>
          <a:p>
            <a:r>
              <a:rPr lang="en-US" sz="1400">
                <a:latin typeface="Courier New" charset="0"/>
              </a:rPr>
              <a:t>expires=Wed, 12-Jan-2011 15:45:57 GMT; path=/; domain=.google.com</a:t>
            </a:r>
          </a:p>
          <a:p>
            <a:r>
              <a:rPr lang="en-US" sz="1400">
                <a:latin typeface="Courier New" charset="0"/>
              </a:rPr>
              <a:t>Server: gws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486400" y="2819400"/>
            <a:ext cx="31638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curl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is convenient, but</a:t>
            </a:r>
          </a:p>
          <a:p>
            <a:r>
              <a:rPr lang="en-US"/>
              <a:t>speaking raw HTTP is</a:t>
            </a:r>
          </a:p>
          <a:p>
            <a:r>
              <a:rPr lang="en-US"/>
              <a:t>more fun…</a:t>
            </a:r>
          </a:p>
        </p:txBody>
      </p:sp>
    </p:spTree>
    <p:extLst>
      <p:ext uri="{BB962C8B-B14F-4D97-AF65-F5344CB8AC3E}">
        <p14:creationId xmlns:p14="http://schemas.microsoft.com/office/powerpoint/2010/main" val="10709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4" name="Picture 3" descr="tpdl-2012-archive-loss-rat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868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377825" y="5842000"/>
            <a:ext cx="8689975" cy="101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Hany M. SalahEldeen, Michael L. Nelson, Losing My Revolution: How Many Resources Shared on Social Media Have Been Lost?, Proceedings of TPDL 2012. </a:t>
            </a:r>
            <a:r>
              <a:rPr lang="en-US" sz="1200">
                <a:hlinkClick r:id="rId3"/>
              </a:rPr>
              <a:t>http://arxiv.org/abs/1209.3026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/>
              <a:t>Hany SalahEldeen, Michael L. Nelson, Resurrecting My Revolution: Using Social Link Neighborhood in Bringing Context to the Disappearing Web, Proceedings of TPDL 2013. </a:t>
            </a:r>
            <a:r>
              <a:rPr lang="en-US" sz="1200">
                <a:hlinkClick r:id="rId4"/>
              </a:rPr>
              <a:t>http://arxiv.org/abs/1309.2648</a:t>
            </a:r>
            <a:r>
              <a:rPr lang="en-US" sz="1200"/>
              <a:t> 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143000" y="1066800"/>
            <a:ext cx="40735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Missing: 11% year 1,  7%/year afterwards</a:t>
            </a:r>
          </a:p>
          <a:p>
            <a:r>
              <a:rPr lang="en-US" sz="1600"/>
              <a:t>Archived:  7% year 1, 15%/year afterwards</a:t>
            </a:r>
          </a:p>
        </p:txBody>
      </p:sp>
    </p:spTree>
    <p:extLst>
      <p:ext uri="{BB962C8B-B14F-4D97-AF65-F5344CB8AC3E}">
        <p14:creationId xmlns:p14="http://schemas.microsoft.com/office/powerpoint/2010/main" val="40617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Why we need multiple, 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independent archives…</a:t>
            </a:r>
          </a:p>
        </p:txBody>
      </p:sp>
    </p:spTree>
    <p:extLst>
      <p:ext uri="{BB962C8B-B14F-4D97-AF65-F5344CB8AC3E}">
        <p14:creationId xmlns:p14="http://schemas.microsoft.com/office/powerpoint/2010/main" val="209158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 single archive is vulnerable</a:t>
            </a:r>
          </a:p>
        </p:txBody>
      </p:sp>
      <p:pic>
        <p:nvPicPr>
          <p:cNvPr id="20482" name="Picture 3" descr="speeches-arch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56895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600200" y="579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http://www.bbc.com/news/uk-politics-24924185</a:t>
            </a:r>
            <a:r>
              <a:rPr lang="en-US" sz="1200"/>
              <a:t> </a:t>
            </a:r>
          </a:p>
          <a:p>
            <a:pPr algn="ctr"/>
            <a:r>
              <a:rPr lang="en-US" sz="1200">
                <a:hlinkClick r:id="rId4"/>
              </a:rPr>
              <a:t>http://ws-dl.blogspot.com/2013/11/2013-11-21-conservative-party-speeches.html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Houston, Tranquility Base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Here.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The Eagle has landed.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506" name="Picture 3" descr="ntrs-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772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54150" y="5918200"/>
            <a:ext cx="645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see also: </a:t>
            </a:r>
            <a:r>
              <a:rPr lang="en-US" sz="1200" dirty="0">
                <a:latin typeface="Arial"/>
                <a:cs typeface="Arial"/>
                <a:hlinkClick r:id="rId4"/>
              </a:rPr>
              <a:t>http://ws-dl.blogspot.com/2013/03/2013-03-22-ntrs-web-archives-and-why-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we.html</a:t>
            </a:r>
            <a:endParaRPr lang="en-US" sz="1200" dirty="0" smtClean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5"/>
              </a:rPr>
              <a:t>http://ws-dl.blogspot.com/2013/06/2013-06-18-ntrs-memento-and-handles.html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946900" y="609600"/>
            <a:ext cx="900113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400300" y="609600"/>
            <a:ext cx="20701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466350"/>
            <a:ext cx="8229600" cy="1143000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4" name="Picture 3" descr="google-right-to-be-forgot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112"/>
            <a:ext cx="72405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609600" y="6211512"/>
            <a:ext cx="798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http://www.theguardian.com/technology/2015/feb/19/google-acknowledges-some-people-want-right-to-be-forgotten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8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ia-grind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700"/>
            <a:ext cx="373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ia-grindr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743200"/>
            <a:ext cx="37211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ia-grind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700"/>
            <a:ext cx="3673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038600" y="3071813"/>
            <a:ext cx="50292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>
                <a:latin typeface="Courier New" charset="0"/>
                <a:cs typeface="Courier New" charset="0"/>
              </a:rPr>
              <a:t>$ curl –I "http://www.thedailybeast.com/articles/2016/08/11/i-got-three-grindr-dates-in-an-hour-in-the-olympic-village.html"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Age: 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Cache-Control: max-age=60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18 Aug 2016 01:13:46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Location: </a:t>
            </a:r>
            <a:r>
              <a:rPr lang="en-US" sz="1000" b="1">
                <a:latin typeface="Courier New" charset="0"/>
                <a:cs typeface="Courier New" charset="0"/>
              </a:rPr>
              <a:t>http://www.thedailybeast.com/articles/2016/08/11/a-note-from-the-editors.html</a:t>
            </a:r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RealAge: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Apache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Vary: Accept-Encoding, User-Agent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Via: 1.1 varnish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X-BackEnd: default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X-Cache: MISS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X-Cacheable: YES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X-Restarts: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X-UA-Device: pc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X-Varnish: 995407903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49250" y="6553200"/>
            <a:ext cx="8337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5"/>
              </a:rPr>
              <a:t>http://www.usnews.com/news/articles/2016-08-17/wayback-machine-wont-censor-archive-for-taste-director-says-after-olympics-article-scrubbed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6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839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But who pays for those extra archives?</a:t>
            </a:r>
          </a:p>
        </p:txBody>
      </p:sp>
      <p:pic>
        <p:nvPicPr>
          <p:cNvPr id="25602" name="Picture 3" descr="webc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38200"/>
            <a:ext cx="601980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33400" y="5651500"/>
            <a:ext cx="8361363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1TB endowment = ~$4700:  </a:t>
            </a:r>
            <a:r>
              <a:rPr lang="en-US" sz="1600" dirty="0">
                <a:latin typeface="Arial"/>
                <a:cs typeface="Arial"/>
                <a:hlinkClick r:id="rId4"/>
              </a:rPr>
              <a:t>http://blog.dshr.org/2011/02/paying-for-long-term-storage.html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see also: </a:t>
            </a:r>
            <a:r>
              <a:rPr lang="en-US" sz="1600" dirty="0">
                <a:latin typeface="Arial"/>
                <a:cs typeface="Arial"/>
                <a:hlinkClick r:id="rId5"/>
              </a:rPr>
              <a:t>http://blog.dshr.org/2011/01/memento-marketplace-for-archiving.html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Archives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aren’t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magic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web sites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They’re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just web sites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117762" name="Picture 3" descr="mummify-work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1" y="1752600"/>
            <a:ext cx="44831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359400"/>
            <a:ext cx="850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If you used Mummify, you’re now left with a bunch of defunct, shortened links like: </a:t>
            </a:r>
          </a:p>
          <a:p>
            <a:pPr algn="ctr"/>
            <a:r>
              <a:rPr lang="en-US" sz="1800" dirty="0">
                <a:hlinkClick r:id="rId3"/>
              </a:rPr>
              <a:t>https://mummify.it/XbmcMfE3</a:t>
            </a:r>
            <a:r>
              <a:rPr lang="en-US" sz="1800" dirty="0"/>
              <a:t> </a:t>
            </a:r>
          </a:p>
        </p:txBody>
      </p:sp>
      <p:pic>
        <p:nvPicPr>
          <p:cNvPr id="2" name="Picture 1" descr="mummify-it-2016-0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40" y="1774825"/>
            <a:ext cx="33446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Throw Away the Original URL –</a:t>
            </a:r>
            <a:br>
              <a:rPr lang="en-US" dirty="0" smtClean="0"/>
            </a:br>
            <a:r>
              <a:rPr lang="en-US" dirty="0" smtClean="0"/>
              <a:t>Use Robust Links!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200" y="1536700"/>
            <a:ext cx="53561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versionurl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the live web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984500"/>
            <a:ext cx="492519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originalurl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an archived version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4419600"/>
            <a:ext cx="686450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&lt;!DOCTYPE html&gt;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&lt;html </a:t>
            </a:r>
            <a:r>
              <a:rPr lang="en-US" sz="1400" dirty="0" err="1" smtClean="0">
                <a:latin typeface="Courier New"/>
                <a:cs typeface="Courier New"/>
              </a:rPr>
              <a:t>lang</a:t>
            </a:r>
            <a:r>
              <a:rPr lang="en-US" sz="1400" dirty="0" smtClean="0">
                <a:latin typeface="Courier New"/>
                <a:cs typeface="Courier New"/>
              </a:rPr>
              <a:t>="en" </a:t>
            </a:r>
            <a:r>
              <a:rPr lang="en-US" sz="1400" dirty="0" err="1" smtClean="0">
                <a:latin typeface="Courier New"/>
                <a:cs typeface="Courier New"/>
              </a:rPr>
              <a:t>itemscope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itemtype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schema.org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 err="1" smtClean="0">
                <a:latin typeface="Courier New"/>
                <a:cs typeface="Courier New"/>
              </a:rPr>
              <a:t>WebPage</a:t>
            </a:r>
            <a:r>
              <a:rPr lang="en-US" sz="1400" dirty="0" smtClean="0">
                <a:latin typeface="Courier New"/>
                <a:cs typeface="Courier New"/>
              </a:rPr>
              <a:t>" 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itemid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robustlinks.mementoweb.org</a:t>
            </a:r>
            <a:r>
              <a:rPr lang="en-US" sz="1400" dirty="0" smtClean="0">
                <a:latin typeface="Courier New"/>
                <a:cs typeface="Courier New"/>
              </a:rPr>
              <a:t>/spec/"&gt;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&lt;head&gt;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charset="utf-8" /&gt;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dateModified</a:t>
            </a:r>
            <a:r>
              <a:rPr lang="en-US" sz="1400" dirty="0" smtClean="0">
                <a:latin typeface="Courier New"/>
                <a:cs typeface="Courier New"/>
              </a:rPr>
              <a:t>" content="2015-02-02"&gt;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datePublished</a:t>
            </a:r>
            <a:r>
              <a:rPr lang="en-US" sz="1400" dirty="0" smtClean="0">
                <a:latin typeface="Courier New"/>
                <a:cs typeface="Courier New"/>
              </a:rPr>
              <a:t>" content="2015-01-23"&gt;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&lt;title&gt;</a:t>
            </a:r>
            <a:r>
              <a:rPr lang="en-US" sz="1400" b="1" dirty="0" smtClean="0">
                <a:latin typeface="Courier New"/>
                <a:cs typeface="Courier New"/>
              </a:rPr>
              <a:t>Page Level Metadata Is The Least You Can Do</a:t>
            </a:r>
            <a:r>
              <a:rPr lang="en-US" sz="1400" dirty="0" smtClean="0">
                <a:latin typeface="Courier New"/>
                <a:cs typeface="Courier New"/>
              </a:rPr>
              <a:t>&lt;/title&gt;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500" y="645056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More examples / scenarios at: </a:t>
            </a:r>
            <a:r>
              <a:rPr lang="en-US" dirty="0" smtClean="0">
                <a:latin typeface="Arial"/>
                <a:cs typeface="Arial"/>
                <a:hlinkClick r:id="rId2"/>
              </a:rPr>
              <a:t>http://robustlinks.mementoweb.org/spec/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5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Economics Working Against Archives</a:t>
            </a:r>
          </a:p>
        </p:txBody>
      </p:sp>
      <p:sp>
        <p:nvSpPr>
          <p:cNvPr id="28674" name="TextBox 3"/>
          <p:cNvSpPr txBox="1">
            <a:spLocks noChangeArrowheads="1"/>
          </p:cNvSpPr>
          <p:nvPr/>
        </p:nvSpPr>
        <p:spPr bwMode="auto">
          <a:xfrm>
            <a:off x="533400" y="2286000"/>
            <a:ext cx="8156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/>
              <a:t>“In </a:t>
            </a:r>
            <a:r>
              <a:rPr lang="en-US" i="1" dirty="0"/>
              <a:t>the paper world in order to monetize their content the </a:t>
            </a:r>
          </a:p>
          <a:p>
            <a:r>
              <a:rPr lang="en-US" i="1" dirty="0"/>
              <a:t>copyright owner had to maximize the number of copies </a:t>
            </a:r>
          </a:p>
          <a:p>
            <a:r>
              <a:rPr lang="en-US" i="1" dirty="0"/>
              <a:t>of it. In the Web world, in order to monetize their content </a:t>
            </a:r>
          </a:p>
          <a:p>
            <a:r>
              <a:rPr lang="en-US" i="1" dirty="0"/>
              <a:t>the copyright owner has to minimize the number of copies.</a:t>
            </a:r>
            <a:r>
              <a:rPr lang="en-US" dirty="0"/>
              <a:t> </a:t>
            </a:r>
          </a:p>
          <a:p>
            <a:r>
              <a:rPr lang="en-US" dirty="0"/>
              <a:t>Thus the fundamental economic motivation for Web </a:t>
            </a:r>
          </a:p>
          <a:p>
            <a:r>
              <a:rPr lang="en-US" dirty="0"/>
              <a:t>content militates against its preservation in the ways </a:t>
            </a:r>
          </a:p>
          <a:p>
            <a:r>
              <a:rPr lang="en-US" dirty="0"/>
              <a:t>that Herbert and I would like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--David Rosenthal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3821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http://blog.dshr.org/2015/02/the-evanescent-web.html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8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GET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17:07:04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</a:rPr>
              <a:t>&lt;title&gt;Home Page for Michael L. Nelson&lt;/title&gt;</a:t>
            </a:r>
          </a:p>
          <a:p>
            <a:r>
              <a:rPr lang="en-US" sz="1400">
                <a:latin typeface="Courier New" charset="0"/>
              </a:rPr>
              <a:t>&lt;style type="text/css"&gt;</a:t>
            </a:r>
          </a:p>
          <a:p>
            <a:r>
              <a:rPr lang="en-US" sz="1400">
                <a:latin typeface="Courier New" charset="0"/>
              </a:rPr>
              <a:t>&lt;!--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[lots of html deleted]</a:t>
            </a: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Request</a:t>
            </a:r>
          </a:p>
          <a:p>
            <a:r>
              <a:rPr lang="en-US"/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93975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“We’ll use the cloud!”</a:t>
            </a:r>
          </a:p>
        </p:txBody>
      </p:sp>
    </p:spTree>
    <p:extLst>
      <p:ext uri="{BB962C8B-B14F-4D97-AF65-F5344CB8AC3E}">
        <p14:creationId xmlns:p14="http://schemas.microsoft.com/office/powerpoint/2010/main" val="4072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no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14535"/>
            <a:ext cx="41275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2844824" y="3500987"/>
            <a:ext cx="34291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hlinkClick r:id="rId3"/>
              </a:rPr>
              <a:t>https://www.chriswatterston.com/blog/my-there-no-cloud-sticker</a:t>
            </a:r>
            <a:r>
              <a:rPr lang="en-US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615" y="4542088"/>
            <a:ext cx="891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"...when all costs are taken in to account, </a:t>
            </a:r>
            <a:endParaRPr lang="en-US" sz="2000" dirty="0" smtClean="0">
              <a:latin typeface="Arial"/>
              <a:cs typeface="Arial"/>
            </a:endParaRPr>
          </a:p>
          <a:p>
            <a:pPr algn="ctr"/>
            <a:r>
              <a:rPr lang="en-US" sz="2000" i="1" u="sng" dirty="0" smtClean="0">
                <a:latin typeface="Arial"/>
                <a:cs typeface="Arial"/>
              </a:rPr>
              <a:t>cloud </a:t>
            </a:r>
            <a:r>
              <a:rPr lang="en-US" sz="2000" i="1" u="sng" dirty="0">
                <a:latin typeface="Arial"/>
                <a:cs typeface="Arial"/>
              </a:rPr>
              <a:t>storage is not </a:t>
            </a:r>
            <a:r>
              <a:rPr lang="en-US" sz="2000" i="1" u="sng" dirty="0" smtClean="0">
                <a:latin typeface="Arial"/>
                <a:cs typeface="Arial"/>
              </a:rPr>
              <a:t>cheaper </a:t>
            </a:r>
            <a:r>
              <a:rPr lang="en-US" sz="2000" i="1" u="sng" dirty="0">
                <a:latin typeface="Arial"/>
                <a:cs typeface="Arial"/>
              </a:rPr>
              <a:t>for long-term preservation than doing it yourself </a:t>
            </a:r>
            <a:endParaRPr lang="en-US" sz="2000" i="1" u="sng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once you get </a:t>
            </a:r>
            <a:r>
              <a:rPr lang="en-US" sz="2000" dirty="0">
                <a:latin typeface="Arial"/>
                <a:cs typeface="Arial"/>
              </a:rPr>
              <a:t>to a reasonable scale</a:t>
            </a:r>
            <a:r>
              <a:rPr lang="en-US" sz="2000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1200" dirty="0" smtClean="0">
                <a:latin typeface="Arial"/>
                <a:cs typeface="Arial"/>
                <a:hlinkClick r:id="rId4"/>
              </a:rPr>
              <a:t>http://blog.dshr.org/2014/11/talk-costs-why-do-we-care.html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6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2111875" y="1981200"/>
            <a:ext cx="50345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Historicity of Web Archives</a:t>
            </a:r>
          </a:p>
        </p:txBody>
      </p:sp>
    </p:spTree>
    <p:extLst>
      <p:ext uri="{BB962C8B-B14F-4D97-AF65-F5344CB8AC3E}">
        <p14:creationId xmlns:p14="http://schemas.microsoft.com/office/powerpoint/2010/main" val="405960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95288" y="1981200"/>
            <a:ext cx="84677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Malaysia Airlines Flight 17 (MH17)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http://web.archive.org/web/20140717152222/http://vk.com/strelkov_info</a:t>
            </a:r>
            <a:r>
              <a:rPr lang="en-US" sz="1200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200" dirty="0">
                <a:latin typeface="Arial"/>
                <a:cs typeface="Arial"/>
                <a:hlinkClick r:id="rId4"/>
              </a:rPr>
              <a:t>http://www.csmonitor.com/World/Europe/2014/0717/Web-evidence-points-to-pro-Russia-rebels-in-downing-of-MH17-video</a:t>
            </a:r>
            <a:endParaRPr lang="en-US" sz="1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5"/>
              </a:rPr>
              <a:t>http://www.newyorker.com/magazine/2015/01/26/cobweb</a:t>
            </a:r>
            <a:r>
              <a:rPr lang="en-US" sz="1200" dirty="0">
                <a:latin typeface="Arial"/>
                <a:cs typeface="Arial"/>
              </a:rPr>
              <a:t>  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mh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6206"/>
            <a:ext cx="64833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mh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324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2819400" y="5943600"/>
            <a:ext cx="336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(not really archived as well as you think)</a:t>
            </a:r>
          </a:p>
        </p:txBody>
      </p:sp>
      <p:pic>
        <p:nvPicPr>
          <p:cNvPr id="4" name="Picture 3" descr="vcu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85" y="2343238"/>
            <a:ext cx="3293019" cy="26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Ed and I Discuss Who Has What…</a:t>
            </a:r>
          </a:p>
        </p:txBody>
      </p:sp>
      <p:pic>
        <p:nvPicPr>
          <p:cNvPr id="46082" name="Picture 3" descr="twitter-m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238"/>
            <a:ext cx="67056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 MH17?</a:t>
            </a:r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  <p:pic>
        <p:nvPicPr>
          <p:cNvPr id="47107" name="Picture 2" descr="alex-mh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Alex is now 404.</a:t>
            </a:r>
            <a:br>
              <a:rPr lang="en-US" sz="32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Would multiple archives have convinced him? 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3511550" y="5984875"/>
            <a:ext cx="220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https://twitter.com/quicknquiet</a:t>
            </a:r>
            <a:r>
              <a:rPr lang="en-US" sz="1200"/>
              <a:t> </a:t>
            </a:r>
          </a:p>
        </p:txBody>
      </p:sp>
      <p:pic>
        <p:nvPicPr>
          <p:cNvPr id="48131" name="Picture 3" descr="alex-4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400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0678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Do we really have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“a perfect tool to produce `evidence’ of any kind”?</a:t>
            </a:r>
          </a:p>
        </p:txBody>
      </p:sp>
    </p:spTree>
    <p:extLst>
      <p:ext uri="{BB962C8B-B14F-4D97-AF65-F5344CB8AC3E}">
        <p14:creationId xmlns:p14="http://schemas.microsoft.com/office/powerpoint/2010/main" val="31957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2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17:14:39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@gary4205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mansplains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to @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AstroKatie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2514600" y="6019800"/>
            <a:ext cx="417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https://twitter.com/AstroKatie/status/765344020184739840</a:t>
            </a:r>
            <a:r>
              <a:rPr lang="en-US" sz="1200"/>
              <a:t> </a:t>
            </a:r>
          </a:p>
        </p:txBody>
      </p:sp>
      <p:pic>
        <p:nvPicPr>
          <p:cNvPr id="50179" name="Picture 1" descr="astrokatie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889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6021" y="6502060"/>
            <a:ext cx="740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see also: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http://www.someecards.com/news/so-that-happened/mansplain-astronaught-jessica-meir-twitter/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3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But can you prove he didn’t say this?</a:t>
            </a:r>
          </a:p>
        </p:txBody>
      </p:sp>
      <p:pic>
        <p:nvPicPr>
          <p:cNvPr id="51202" name="Picture 2" descr="astrokatie-nickel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6019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93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that she didn’t say this?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(remember: black hats can use tools created by white hats)</a:t>
            </a:r>
          </a:p>
        </p:txBody>
      </p:sp>
      <p:pic>
        <p:nvPicPr>
          <p:cNvPr id="52226" name="Picture 1" descr="astrokati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24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6" y="6470094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we working </a:t>
            </a:r>
            <a:r>
              <a:rPr lang="en-US" sz="1400" dirty="0">
                <a:latin typeface="Arial"/>
                <a:cs typeface="Arial"/>
              </a:rPr>
              <a:t>on this: </a:t>
            </a:r>
            <a:r>
              <a:rPr lang="en-US" sz="1400" dirty="0">
                <a:latin typeface="Arial"/>
                <a:cs typeface="Arial"/>
                <a:hlinkClick r:id="rId3"/>
              </a:rPr>
              <a:t>https://mellon.org/grants/grants-database/grants/old-dominion-university/11600663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80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Assessing the Quality of Web Archiving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87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"Hooray!  It's in the archive!"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vs. 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"How well was it archived?"</a:t>
            </a:r>
          </a:p>
        </p:txBody>
      </p:sp>
      <p:sp>
        <p:nvSpPr>
          <p:cNvPr id="106499" name="Rectangle 4"/>
          <p:cNvSpPr>
            <a:spLocks noChangeArrowheads="1"/>
          </p:cNvSpPr>
          <p:nvPr/>
        </p:nvSpPr>
        <p:spPr bwMode="auto">
          <a:xfrm>
            <a:off x="609600" y="1814994"/>
            <a:ext cx="78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current:</a:t>
            </a: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457200" y="3972407"/>
            <a:ext cx="11636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the question</a:t>
            </a:r>
          </a:p>
          <a:p>
            <a:r>
              <a:rPr lang="en-US" sz="1400" dirty="0">
                <a:latin typeface="Arial"/>
                <a:cs typeface="Arial"/>
              </a:rPr>
              <a:t>we should </a:t>
            </a:r>
          </a:p>
          <a:p>
            <a:r>
              <a:rPr lang="en-US" sz="1400" dirty="0">
                <a:latin typeface="Arial"/>
                <a:cs typeface="Arial"/>
              </a:rPr>
              <a:t>be asking:</a:t>
            </a:r>
          </a:p>
        </p:txBody>
      </p:sp>
    </p:spTree>
    <p:extLst>
      <p:ext uri="{BB962C8B-B14F-4D97-AF65-F5344CB8AC3E}">
        <p14:creationId xmlns:p14="http://schemas.microsoft.com/office/powerpoint/2010/main" val="11259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</a:t>
            </a:r>
          </a:p>
        </p:txBody>
      </p:sp>
      <p:pic>
        <p:nvPicPr>
          <p:cNvPr id="109571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4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3 Hours in the Past</a:t>
            </a:r>
          </a:p>
        </p:txBody>
      </p:sp>
      <p:pic>
        <p:nvPicPr>
          <p:cNvPr id="111619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5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8:00 a.m. EDT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17 Days in the Future</a:t>
            </a:r>
          </a:p>
        </p:txBody>
      </p:sp>
      <p:pic>
        <p:nvPicPr>
          <p:cNvPr id="113667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9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13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5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7800" y="609600"/>
            <a:ext cx="873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23 (or 6) Days in the Future</a:t>
            </a:r>
          </a:p>
        </p:txBody>
      </p:sp>
      <p:pic>
        <p:nvPicPr>
          <p:cNvPr id="115715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 descr="cnn-spread-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33600"/>
            <a:ext cx="166370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September 13,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9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V="1">
            <a:off x="57023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6502400" y="354171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19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8:25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10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784225" y="4932363"/>
            <a:ext cx="6753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10+ clicks in the archive results in median drift of ~45 days (standard UI) </a:t>
            </a:r>
          </a:p>
          <a:p>
            <a:r>
              <a:rPr lang="en-US" sz="1600">
                <a:latin typeface="Arial"/>
                <a:cs typeface="Arial"/>
              </a:rPr>
              <a:t>or ~15 days with Memento.  ~2% of the sessions have drift of &gt; 1 year.</a:t>
            </a:r>
          </a:p>
          <a:p>
            <a:r>
              <a:rPr lang="en-US" sz="1600">
                <a:latin typeface="Arial"/>
                <a:cs typeface="Arial"/>
              </a:rPr>
              <a:t>see: </a:t>
            </a:r>
            <a:r>
              <a:rPr lang="en-US" sz="1600">
                <a:latin typeface="Arial"/>
                <a:cs typeface="Arial"/>
                <a:hlinkClick r:id="rId11"/>
              </a:rPr>
              <a:t>http://www.cs.odu.edu/~mln/pubs/jcdl-2013/jcdl93-ainsworth.pdf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6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692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Sometimes the Live Web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"Leaks" Into the Archive…</a:t>
            </a:r>
          </a:p>
        </p:txBody>
      </p:sp>
    </p:spTree>
    <p:extLst>
      <p:ext uri="{BB962C8B-B14F-4D97-AF65-F5344CB8AC3E}">
        <p14:creationId xmlns:p14="http://schemas.microsoft.com/office/powerpoint/2010/main" val="32639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live-web-lea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571500"/>
            <a:ext cx="89154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555625" y="6367463"/>
            <a:ext cx="799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see: </a:t>
            </a:r>
            <a:r>
              <a:rPr lang="en-US" dirty="0">
                <a:latin typeface="Arial"/>
                <a:cs typeface="Arial"/>
                <a:hlinkClick r:id="rId4"/>
              </a:rPr>
              <a:t>http://ws-dl.blogspot.com/2012/10/2012-10-10-zombies-in-archives.html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1169988" y="1597025"/>
            <a:ext cx="193018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Sept 3, 2008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908925" y="4346575"/>
            <a:ext cx="8693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5183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 </a:t>
            </a:r>
            <a:br>
              <a:rPr lang="en-US" dirty="0"/>
            </a:br>
            <a:r>
              <a:rPr lang="en-US" sz="2800" dirty="0"/>
              <a:t>(many methods)</a:t>
            </a:r>
            <a:endParaRPr lang="en-US" dirty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17:16:46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Allow: GET, HEAD, POST, PUT, DELETE, CONNECT, OPTIONS, PATCH, PROPFIND, PROPPATCH, </a:t>
            </a:r>
          </a:p>
          <a:p>
            <a:r>
              <a:rPr lang="en-US" sz="1400">
                <a:latin typeface="Courier New" charset="0"/>
              </a:rPr>
              <a:t>MKCOL, COPY, MOVE, LOCK, UNLOCK, TRACE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37802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>
            <a:spLocks noChangeArrowheads="1"/>
          </p:cNvSpPr>
          <p:nvPr/>
        </p:nvSpPr>
        <p:spPr bwMode="auto">
          <a:xfrm>
            <a:off x="395646" y="2419350"/>
            <a:ext cx="8387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Not All Mementos Are Created Equal: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Measuring The Impact Of Missing Resources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JCDL 2014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http://www.cs.odu.edu/~mln/pubs/jcdl-2014/jcdl-2014-brunelle-damage.pdf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9142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0594" name="Rectangle 5"/>
          <p:cNvSpPr>
            <a:spLocks noChangeArrowheads="1"/>
          </p:cNvSpPr>
          <p:nvPr/>
        </p:nvSpPr>
        <p:spPr bwMode="auto">
          <a:xfrm>
            <a:off x="750888" y="4340225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0.17</a:t>
            </a:r>
          </a:p>
          <a:p>
            <a:r>
              <a:rPr lang="en-US"/>
              <a:t>D = 0.09</a:t>
            </a:r>
          </a:p>
          <a:p>
            <a:r>
              <a:rPr lang="en-US" sz="1200"/>
              <a:t>(live web)</a:t>
            </a:r>
            <a:endParaRPr lang="en-US"/>
          </a:p>
        </p:txBody>
      </p:sp>
      <p:sp>
        <p:nvSpPr>
          <p:cNvPr id="110595" name="Rectangle 8"/>
          <p:cNvSpPr>
            <a:spLocks noChangeArrowheads="1"/>
          </p:cNvSpPr>
          <p:nvPr/>
        </p:nvSpPr>
        <p:spPr bwMode="auto">
          <a:xfrm>
            <a:off x="3886200" y="4343400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0.24</a:t>
            </a:r>
          </a:p>
          <a:p>
            <a:r>
              <a:rPr lang="en-US"/>
              <a:t>D = 0.41</a:t>
            </a:r>
          </a:p>
          <a:p>
            <a:r>
              <a:rPr lang="en-US" sz="1200"/>
              <a:t>(missing main)</a:t>
            </a:r>
          </a:p>
        </p:txBody>
      </p:sp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7010400" y="4343400"/>
            <a:ext cx="2001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0.29</a:t>
            </a:r>
          </a:p>
          <a:p>
            <a:r>
              <a:rPr lang="en-US"/>
              <a:t>D = 0.36</a:t>
            </a:r>
          </a:p>
          <a:p>
            <a:r>
              <a:rPr lang="en-US" sz="1200"/>
              <a:t>(missing logo + navigation)</a:t>
            </a:r>
            <a:endParaRPr lang="en-US"/>
          </a:p>
        </p:txBody>
      </p:sp>
      <p:sp>
        <p:nvSpPr>
          <p:cNvPr id="20491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65100"/>
            <a:ext cx="8228013" cy="116681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rm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Synthetic Damage:</a:t>
            </a:r>
            <a:br>
              <a:rPr lang="en-US" dirty="0" smtClean="0"/>
            </a:br>
            <a:r>
              <a:rPr lang="en-US" dirty="0" smtClean="0"/>
              <a:t>Removing Images From </a:t>
            </a:r>
            <a:r>
              <a:rPr lang="en-US" dirty="0" err="1" smtClean="0"/>
              <a:t>xkcd.com</a:t>
            </a:r>
            <a:endParaRPr lang="en-US" dirty="0" smtClean="0"/>
          </a:p>
        </p:txBody>
      </p:sp>
      <p:sp>
        <p:nvSpPr>
          <p:cNvPr id="110598" name="Text Box 12"/>
          <p:cNvSpPr txBox="1">
            <a:spLocks noChangeArrowheads="1"/>
          </p:cNvSpPr>
          <p:nvPr/>
        </p:nvSpPr>
        <p:spPr bwMode="auto">
          <a:xfrm>
            <a:off x="1676400" y="5638800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damage (D) differs from % missing (M)!</a:t>
            </a:r>
          </a:p>
        </p:txBody>
      </p:sp>
    </p:spTree>
    <p:extLst>
      <p:ext uri="{BB962C8B-B14F-4D97-AF65-F5344CB8AC3E}">
        <p14:creationId xmlns:p14="http://schemas.microsoft.com/office/powerpoint/2010/main" val="4142880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-22225"/>
            <a:ext cx="3560763" cy="685800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3681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43" name="WordArt 4"/>
          <p:cNvSpPr>
            <a:spLocks noChangeArrowheads="1" noChangeShapeType="1" noTextEdit="1"/>
          </p:cNvSpPr>
          <p:nvPr/>
        </p:nvSpPr>
        <p:spPr bwMode="auto">
          <a:xfrm>
            <a:off x="1911350" y="912813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33%</a:t>
            </a:r>
          </a:p>
        </p:txBody>
      </p:sp>
      <p:sp>
        <p:nvSpPr>
          <p:cNvPr id="112644" name="WordArt 5"/>
          <p:cNvSpPr>
            <a:spLocks noChangeArrowheads="1" noChangeShapeType="1" noTextEdit="1"/>
          </p:cNvSpPr>
          <p:nvPr/>
        </p:nvSpPr>
        <p:spPr bwMode="auto">
          <a:xfrm>
            <a:off x="307340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26%</a:t>
            </a:r>
          </a:p>
        </p:txBody>
      </p:sp>
      <p:sp>
        <p:nvSpPr>
          <p:cNvPr id="112645" name="WordArt 6"/>
          <p:cNvSpPr>
            <a:spLocks noChangeArrowheads="1" noChangeShapeType="1" noTextEdit="1"/>
          </p:cNvSpPr>
          <p:nvPr/>
        </p:nvSpPr>
        <p:spPr bwMode="auto">
          <a:xfrm>
            <a:off x="440055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29%</a:t>
            </a:r>
          </a:p>
        </p:txBody>
      </p:sp>
      <p:sp>
        <p:nvSpPr>
          <p:cNvPr id="112646" name="WordArt 7"/>
          <p:cNvSpPr>
            <a:spLocks noChangeArrowheads="1" noChangeShapeType="1" noTextEdit="1"/>
          </p:cNvSpPr>
          <p:nvPr/>
        </p:nvSpPr>
        <p:spPr bwMode="auto">
          <a:xfrm>
            <a:off x="5559425" y="895350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84%</a:t>
            </a:r>
          </a:p>
        </p:txBody>
      </p:sp>
      <p:sp>
        <p:nvSpPr>
          <p:cNvPr id="112647" name="WordArt 8"/>
          <p:cNvSpPr>
            <a:spLocks noChangeArrowheads="1" noChangeShapeType="1" noTextEdit="1"/>
          </p:cNvSpPr>
          <p:nvPr/>
        </p:nvSpPr>
        <p:spPr bwMode="auto">
          <a:xfrm>
            <a:off x="6851650" y="895350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15%</a:t>
            </a:r>
          </a:p>
        </p:txBody>
      </p:sp>
      <p:sp>
        <p:nvSpPr>
          <p:cNvPr id="112648" name="WordArt 9"/>
          <p:cNvSpPr>
            <a:spLocks noChangeArrowheads="1" noChangeShapeType="1" noTextEdit="1"/>
          </p:cNvSpPr>
          <p:nvPr/>
        </p:nvSpPr>
        <p:spPr bwMode="auto">
          <a:xfrm>
            <a:off x="8145463" y="960438"/>
            <a:ext cx="877887" cy="498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1%</a:t>
            </a:r>
          </a:p>
        </p:txBody>
      </p:sp>
      <p:sp>
        <p:nvSpPr>
          <p:cNvPr id="112649" name="Rectangle 10"/>
          <p:cNvSpPr>
            <a:spLocks noChangeArrowheads="1"/>
          </p:cNvSpPr>
          <p:nvPr/>
        </p:nvSpPr>
        <p:spPr bwMode="auto">
          <a:xfrm>
            <a:off x="0" y="533400"/>
            <a:ext cx="189562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Was missing </a:t>
            </a:r>
          </a:p>
          <a:p>
            <a:r>
              <a:rPr lang="en-US" sz="2000" dirty="0">
                <a:latin typeface="Arial"/>
                <a:cs typeface="Arial"/>
              </a:rPr>
              <a:t>resource</a:t>
            </a:r>
          </a:p>
          <a:p>
            <a:r>
              <a:rPr lang="en-US" sz="2000" dirty="0">
                <a:latin typeface="Arial"/>
                <a:cs typeface="Arial"/>
              </a:rPr>
              <a:t>important?</a:t>
            </a:r>
            <a:r>
              <a:rPr lang="en-US" sz="2000" dirty="0"/>
              <a:t>  </a:t>
            </a:r>
          </a:p>
          <a:p>
            <a:r>
              <a:rPr lang="en-US" sz="2000" dirty="0">
                <a:latin typeface="Courier New" charset="0"/>
              </a:rPr>
              <a:t>&lt;</a:t>
            </a:r>
            <a:r>
              <a:rPr lang="en-US" sz="2000" dirty="0" err="1">
                <a:latin typeface="Courier New" charset="0"/>
              </a:rPr>
              <a:t>img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000" dirty="0">
                <a:latin typeface="Arial"/>
                <a:cs typeface="Arial"/>
              </a:rPr>
              <a:t>and </a:t>
            </a:r>
          </a:p>
          <a:p>
            <a:r>
              <a:rPr lang="en-US" sz="2000" dirty="0">
                <a:latin typeface="Courier New" charset="0"/>
              </a:rPr>
              <a:t>&lt;embed&gt;</a:t>
            </a:r>
            <a:r>
              <a:rPr lang="en-US" sz="2000" dirty="0"/>
              <a:t> </a:t>
            </a:r>
          </a:p>
          <a:p>
            <a:r>
              <a:rPr lang="en-US" sz="2000" dirty="0">
                <a:latin typeface="Arial"/>
                <a:cs typeface="Arial"/>
              </a:rPr>
              <a:t>can leave hints </a:t>
            </a:r>
          </a:p>
          <a:p>
            <a:r>
              <a:rPr lang="en-US" sz="2000" dirty="0">
                <a:latin typeface="Arial"/>
                <a:cs typeface="Arial"/>
              </a:rPr>
              <a:t>about size and </a:t>
            </a:r>
          </a:p>
          <a:p>
            <a:r>
              <a:rPr lang="en-US" sz="2000" dirty="0">
                <a:latin typeface="Arial"/>
                <a:cs typeface="Arial"/>
              </a:rPr>
              <a:t>centrality.</a:t>
            </a:r>
          </a:p>
          <a:p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For CSS, we </a:t>
            </a:r>
          </a:p>
          <a:p>
            <a:r>
              <a:rPr lang="en-US" sz="2000" dirty="0">
                <a:latin typeface="Arial"/>
                <a:cs typeface="Arial"/>
              </a:rPr>
              <a:t>look at the </a:t>
            </a:r>
          </a:p>
          <a:p>
            <a:r>
              <a:rPr lang="en-US" sz="2000" dirty="0">
                <a:latin typeface="Arial"/>
                <a:cs typeface="Arial"/>
              </a:rPr>
              <a:t>distribution of </a:t>
            </a:r>
          </a:p>
          <a:p>
            <a:r>
              <a:rPr lang="en-US" sz="2000" dirty="0">
                <a:latin typeface="Arial"/>
                <a:cs typeface="Arial"/>
              </a:rPr>
              <a:t>background </a:t>
            </a:r>
          </a:p>
          <a:p>
            <a:r>
              <a:rPr lang="en-US" sz="2000" dirty="0">
                <a:latin typeface="Arial"/>
                <a:cs typeface="Arial"/>
              </a:rPr>
              <a:t>color in page </a:t>
            </a:r>
          </a:p>
          <a:p>
            <a:r>
              <a:rPr lang="en-US" sz="2000" dirty="0">
                <a:latin typeface="Arial"/>
                <a:cs typeface="Arial"/>
              </a:rPr>
              <a:t>divided into</a:t>
            </a:r>
          </a:p>
          <a:p>
            <a:r>
              <a:rPr lang="en-US" sz="2000" dirty="0">
                <a:latin typeface="Arial"/>
                <a:cs typeface="Arial"/>
              </a:rPr>
              <a:t>vertical thirds.</a:t>
            </a:r>
          </a:p>
        </p:txBody>
      </p:sp>
    </p:spTree>
    <p:extLst>
      <p:ext uri="{BB962C8B-B14F-4D97-AF65-F5344CB8AC3E}">
        <p14:creationId xmlns:p14="http://schemas.microsoft.com/office/powerpoint/2010/main" val="3892601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Weights from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Turker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Assessment of Damage </a:t>
            </a:r>
          </a:p>
        </p:txBody>
      </p:sp>
      <p:pic>
        <p:nvPicPr>
          <p:cNvPr id="114690" name="Picture 4" descr="m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152400" y="5257800"/>
            <a:ext cx="34718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first: establish that Turkers </a:t>
            </a:r>
          </a:p>
          <a:p>
            <a:r>
              <a:rPr lang="en-US" sz="1600">
                <a:latin typeface="Arial"/>
                <a:cs typeface="Arial"/>
              </a:rPr>
              <a:t>can determine damaged vs. </a:t>
            </a:r>
          </a:p>
          <a:p>
            <a:r>
              <a:rPr lang="en-US" sz="1600">
                <a:latin typeface="Arial"/>
                <a:cs typeface="Arial"/>
              </a:rPr>
              <a:t>undamaged pages (81% of the time)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5486400" y="5257800"/>
            <a:ext cx="3486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second: find weights that match </a:t>
            </a:r>
          </a:p>
          <a:p>
            <a:r>
              <a:rPr lang="en-US" sz="1600">
                <a:latin typeface="Arial"/>
                <a:cs typeface="Arial"/>
              </a:rPr>
              <a:t>Turker's rankings of (real) differently </a:t>
            </a:r>
          </a:p>
          <a:p>
            <a:r>
              <a:rPr lang="en-US" sz="1600">
                <a:latin typeface="Arial"/>
                <a:cs typeface="Arial"/>
              </a:rPr>
              <a:t>damaged versions of the same page</a:t>
            </a:r>
          </a:p>
        </p:txBody>
      </p:sp>
    </p:spTree>
    <p:extLst>
      <p:ext uri="{BB962C8B-B14F-4D97-AF65-F5344CB8AC3E}">
        <p14:creationId xmlns:p14="http://schemas.microsoft.com/office/powerpoint/2010/main" val="23098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200" dirty="0" smtClean="0"/>
              <a:t>Good News: </a:t>
            </a:r>
            <a:br>
              <a:rPr lang="en-US" sz="3200" dirty="0" smtClean="0"/>
            </a:br>
            <a:r>
              <a:rPr lang="en-US" sz="3200" dirty="0" smtClean="0"/>
              <a:t>Although %Missing (M) is steady/increasing, </a:t>
            </a:r>
            <a:br>
              <a:rPr lang="en-US" sz="3200" dirty="0" smtClean="0"/>
            </a:br>
            <a:r>
              <a:rPr lang="en-US" sz="3200" dirty="0" smtClean="0"/>
              <a:t>weighted Damage (D) is decreasing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72965"/>
            <a:ext cx="6400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428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74691" y="2133600"/>
            <a:ext cx="788669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A Framework for Evaluation of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Composite Memento Temporal </a:t>
            </a:r>
            <a:r>
              <a:rPr lang="en-US" sz="3200" dirty="0" smtClean="0">
                <a:latin typeface="Arial"/>
                <a:cs typeface="Arial"/>
              </a:rPr>
              <a:t>Coherence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Hypertext 2015</a:t>
            </a:r>
            <a:endParaRPr lang="en-US" sz="3200" dirty="0">
              <a:latin typeface="Arial"/>
              <a:cs typeface="Arial"/>
            </a:endParaRP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02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Presented by IA</a:t>
            </a:r>
          </a:p>
        </p:txBody>
      </p:sp>
      <p:pic>
        <p:nvPicPr>
          <p:cNvPr id="119810" name="Content Placeholder 3" descr="wunderground-plain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38293"/>
          <a:stretch>
            <a:fillRect/>
          </a:stretch>
        </p:blipFill>
        <p:spPr>
          <a:xfrm>
            <a:off x="685800" y="1752600"/>
            <a:ext cx="7772400" cy="4114800"/>
          </a:xfrm>
        </p:spPr>
      </p:pic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306388" y="5943600"/>
            <a:ext cx="838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hlinkClick r:id="rId4"/>
              </a:rPr>
              <a:t>http://web.archive.org/web/20041209190926/http://www.wunderground.org/cgi-bin/findWeather/getForecast?query=50593</a:t>
            </a:r>
            <a:r>
              <a:rPr lang="en-US" sz="900"/>
              <a:t> (now 404, but that's a different story…) </a:t>
            </a:r>
          </a:p>
        </p:txBody>
      </p:sp>
    </p:spTree>
    <p:extLst>
      <p:ext uri="{BB962C8B-B14F-4D97-AF65-F5344CB8AC3E}">
        <p14:creationId xmlns:p14="http://schemas.microsoft.com/office/powerpoint/2010/main" val="202224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Everything Is 200412091900926</a:t>
            </a:r>
          </a:p>
        </p:txBody>
      </p:sp>
      <p:pic>
        <p:nvPicPr>
          <p:cNvPr id="121858" name="Content Placeholder 3" descr="wunderground-mark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8293"/>
          <a:stretch>
            <a:fillRect/>
          </a:stretch>
        </p:blipFill>
        <p:spPr/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5791200"/>
            <a:ext cx="1715884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+ 9 months</a:t>
            </a:r>
          </a:p>
        </p:txBody>
      </p:sp>
    </p:spTree>
    <p:extLst>
      <p:ext uri="{BB962C8B-B14F-4D97-AF65-F5344CB8AC3E}">
        <p14:creationId xmlns:p14="http://schemas.microsoft.com/office/powerpoint/2010/main" val="229399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Only 1 in 5 pages complete and without violations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027" name="Group 67"/>
          <p:cNvGraphicFramePr>
            <a:graphicFrameLocks noGrp="1"/>
          </p:cNvGraphicFramePr>
          <p:nvPr>
            <p:ph idx="4294967295"/>
          </p:nvPr>
        </p:nvGraphicFramePr>
        <p:xfrm>
          <a:off x="457200" y="1711325"/>
          <a:ext cx="8077200" cy="3840317"/>
        </p:xfrm>
        <a:graphic>
          <a:graphicData uri="http://schemas.openxmlformats.org/drawingml/2006/table">
            <a:tbl>
              <a:tblPr/>
              <a:tblGrid>
                <a:gridCol w="3025775"/>
                <a:gridCol w="1292225"/>
                <a:gridCol w="1187450"/>
                <a:gridCol w="1298575"/>
                <a:gridCol w="1273175"/>
              </a:tblGrid>
              <a:tr h="91434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Description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 Single 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Single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Completeness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complete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76.1%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missing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Temporal Coherence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41.0%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54.6%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possibly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probably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3968" name="Rectangle 68"/>
          <p:cNvSpPr>
            <a:spLocks noChangeArrowheads="1"/>
          </p:cNvSpPr>
          <p:nvPr/>
        </p:nvSpPr>
        <p:spPr bwMode="auto">
          <a:xfrm>
            <a:off x="3581400" y="51816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9"/>
          <p:cNvSpPr txBox="1">
            <a:spLocks noChangeArrowheads="1"/>
          </p:cNvSpPr>
          <p:nvPr/>
        </p:nvSpPr>
        <p:spPr bwMode="auto">
          <a:xfrm>
            <a:off x="457200" y="5715000"/>
            <a:ext cx="8456613" cy="495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At least 5% of pages can be shown to be temporal violations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512" y="6442088"/>
            <a:ext cx="74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8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Closing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8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OPTIONS</a:t>
            </a:r>
            <a:br>
              <a:rPr lang="en-US"/>
            </a:br>
            <a:r>
              <a:rPr lang="en-US" sz="2800"/>
              <a:t>(fewer methods)</a:t>
            </a:r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Tue, 10 Jan 2012 17:26:44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Allow: GET,HEAD,POST,OPTIONS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6285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Metaphor for Web Archives</a:t>
            </a:r>
          </a:p>
        </p:txBody>
      </p:sp>
      <p:pic>
        <p:nvPicPr>
          <p:cNvPr id="30723" name="Picture 3" descr="NewYorkPublic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262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Archives Are Not Destinations</a:t>
            </a:r>
          </a:p>
        </p:txBody>
      </p:sp>
      <p:pic>
        <p:nvPicPr>
          <p:cNvPr id="32771" name="Picture 3" descr="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49580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nn-all-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6576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847725" y="4491038"/>
            <a:ext cx="2288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a destination.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987925" y="4495800"/>
            <a:ext cx="267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not a destination.</a:t>
            </a:r>
          </a:p>
        </p:txBody>
      </p:sp>
      <p:pic>
        <p:nvPicPr>
          <p:cNvPr id="32775" name="Picture 7" descr="cnn-coffee-st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524000" y="5562600"/>
            <a:ext cx="60445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Memento is about linking the past and present </a:t>
            </a:r>
            <a:r>
              <a:rPr lang="en-US" sz="2000" dirty="0" smtClean="0">
                <a:latin typeface="Arial"/>
                <a:cs typeface="Arial"/>
              </a:rPr>
              <a:t>web,</a:t>
            </a:r>
          </a:p>
          <a:p>
            <a:r>
              <a:rPr lang="en-US" sz="2000" dirty="0" smtClean="0">
                <a:latin typeface="Arial"/>
                <a:cs typeface="Arial"/>
              </a:rPr>
              <a:t>archives as infrastructure.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Archiving Into A Social Activity…</a:t>
            </a:r>
          </a:p>
        </p:txBody>
      </p:sp>
      <p:pic>
        <p:nvPicPr>
          <p:cNvPr id="36867" name="Picture 3" descr="disq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2672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048000" y="3124200"/>
            <a:ext cx="1371600" cy="6858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362200"/>
            <a:ext cx="3048000" cy="7620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70" name="Picture 6" descr="mourdock-sh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815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572000" y="2514600"/>
            <a:ext cx="685800" cy="17526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048000" y="5741988"/>
            <a:ext cx="27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 also: </a:t>
            </a:r>
            <a:r>
              <a:rPr lang="en-US" sz="1400" dirty="0">
                <a:latin typeface="Arial"/>
                <a:cs typeface="Arial"/>
                <a:hlinkClick r:id="rId5"/>
              </a:rPr>
              <a:t>http://xkcd.com/1034/</a:t>
            </a:r>
            <a:r>
              <a:rPr lang="en-US" sz="1400" dirty="0">
                <a:latin typeface="Arial"/>
                <a:cs typeface="Arial"/>
              </a:rPr>
              <a:t>, </a:t>
            </a:r>
          </a:p>
          <a:p>
            <a:r>
              <a:rPr lang="en-US" sz="1400" dirty="0">
                <a:latin typeface="Arial"/>
                <a:cs typeface="Arial"/>
                <a:hlinkClick r:id="rId6"/>
              </a:rPr>
              <a:t>Marshall &amp; Shipman, JCDL 2011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2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…But Don't Use the "A" Word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752600"/>
            <a:ext cx="44545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Ed: Are there any zombies out there?</a:t>
            </a:r>
          </a:p>
          <a:p>
            <a:r>
              <a:rPr lang="en-US" sz="2000" dirty="0">
                <a:latin typeface="Arial"/>
                <a:cs typeface="Arial"/>
              </a:rPr>
              <a:t>Shaun: Don't say that!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latin typeface="Arial"/>
                <a:cs typeface="Arial"/>
              </a:rPr>
              <a:t>Shaun: That.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Shaun: That. The Z word. Don't say it.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Ed: Why not?</a:t>
            </a:r>
          </a:p>
          <a:p>
            <a:r>
              <a:rPr lang="en-US" sz="2000" dirty="0">
                <a:latin typeface="Arial"/>
                <a:cs typeface="Arial"/>
              </a:rPr>
              <a:t>Shaun: Because it's ridiculous!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— Shaun of the Dead </a:t>
            </a:r>
          </a:p>
        </p:txBody>
      </p:sp>
      <p:pic>
        <p:nvPicPr>
          <p:cNvPr id="41992" name="Picture 8" descr="in-the-event-of-a-zombie-attack_50290cd1817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724400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Pinterest: Anonymous Mementos</a:t>
            </a:r>
          </a:p>
        </p:txBody>
      </p:sp>
      <p:pic>
        <p:nvPicPr>
          <p:cNvPr id="38915" name="Picture 3" descr="pinterest-bo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7056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14400" y="2057400"/>
            <a:ext cx="766087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  <a:hlinkClick r:id="rId4"/>
              </a:rPr>
              <a:t>http://media-cache-ec3.pinterest.com/upload/47639708527755289_AhxhItiQ_c.jpg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is a memento of:</a:t>
            </a:r>
          </a:p>
          <a:p>
            <a:r>
              <a:rPr lang="en-US" sz="1200" dirty="0">
                <a:latin typeface="Arial"/>
                <a:cs typeface="Arial"/>
                <a:hlinkClick r:id="rId5"/>
              </a:rPr>
              <a:t>http://3.bp.blogspot.com/_d0vByWRfhvU/S_Ygk_oX4xI/AAAAAAAACCQ/LXgC3S0KYEo/s400/_MG_8091.jpg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but there is no machine-readable indication of this relationship</a:t>
            </a:r>
          </a:p>
          <a:p>
            <a:r>
              <a:rPr lang="en-US" sz="1200" dirty="0" err="1">
                <a:latin typeface="Arial"/>
                <a:cs typeface="Arial"/>
              </a:rPr>
              <a:t>repins</a:t>
            </a:r>
            <a:r>
              <a:rPr lang="en-US" sz="1200" dirty="0">
                <a:latin typeface="Arial"/>
                <a:cs typeface="Arial"/>
              </a:rPr>
              <a:t> are by-reference</a:t>
            </a:r>
          </a:p>
        </p:txBody>
      </p:sp>
    </p:spTree>
    <p:extLst>
      <p:ext uri="{BB962C8B-B14F-4D97-AF65-F5344CB8AC3E}">
        <p14:creationId xmlns:p14="http://schemas.microsoft.com/office/powerpoint/2010/main" val="367431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27000"/>
            <a:ext cx="9144000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When all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lse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ails, justify project with: 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“web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rchiving </a:t>
            </a:r>
            <a:r>
              <a:rPr lang="en-US" sz="2800" i="1" dirty="0" smtClean="0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 Big Data”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5" name="Picture 5" descr="www-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9988"/>
            <a:ext cx="7099300" cy="56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7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8720138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- 1xx: Informational - Request received, continuing process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- 2xx: Success - The action was successfully received,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understood, and accepted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- 3xx: Redirection - Further action must be taken in order to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complete the request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- 4xx: Client Error - The request contains bad syntax or cannot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be fulfilled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- 5xx: Server Error - The server failed to fulfill an apparently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429000" y="1600200"/>
            <a:ext cx="2451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from section 6.1.1 of RFC 2616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629400" y="1676400"/>
            <a:ext cx="238442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not </a:t>
            </a:r>
            <a:r>
              <a:rPr lang="en-US" altLang="ja-JP" dirty="0" smtClean="0">
                <a:latin typeface="Arial"/>
              </a:rPr>
              <a:t>“</a:t>
            </a:r>
            <a:r>
              <a:rPr lang="en-US" dirty="0" smtClean="0"/>
              <a:t>error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codes!</a:t>
            </a:r>
          </a:p>
        </p:txBody>
      </p:sp>
    </p:spTree>
    <p:extLst>
      <p:ext uri="{BB962C8B-B14F-4D97-AF65-F5344CB8AC3E}">
        <p14:creationId xmlns:p14="http://schemas.microsoft.com/office/powerpoint/2010/main" val="406824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dirty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200">
                <a:latin typeface="Courier New" charset="0"/>
              </a:rPr>
              <a:t>Trying 128.82.4.2...</a:t>
            </a:r>
          </a:p>
          <a:p>
            <a:r>
              <a:rPr lang="en-US" sz="1200">
                <a:latin typeface="Courier New" charset="0"/>
              </a:rPr>
              <a:t>Connected to xenon.cs.odu.edu.</a:t>
            </a:r>
          </a:p>
          <a:p>
            <a:r>
              <a:rPr lang="en-US" sz="1200">
                <a:latin typeface="Courier New" charset="0"/>
              </a:rPr>
              <a:t>Escape character is '^]'.</a:t>
            </a: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NOTAREALMETHOD</a:t>
            </a:r>
            <a:r>
              <a:rPr lang="en-US" sz="1200">
                <a:latin typeface="Courier New" charset="0"/>
              </a:rPr>
              <a:t> /index.html HTTP/1.1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Host: www.cs.odu.edu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HTTP/1.1 501 Method Not Implemented</a:t>
            </a:r>
          </a:p>
          <a:p>
            <a:r>
              <a:rPr lang="en-US" sz="1200">
                <a:latin typeface="Courier New" charset="0"/>
              </a:rPr>
              <a:t>Date: Mon, 09 Jan 2006 17:22:40 GMT</a:t>
            </a:r>
          </a:p>
          <a:p>
            <a:r>
              <a:rPr lang="en-US" sz="12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200">
                <a:latin typeface="Courier New" charset="0"/>
              </a:rPr>
              <a:t>Allow: GET, HEAD, POST, PUT, DELETE, CONNECT, OPTIONS, PATCH, PROPFIND, PROPPATCH, MKCOL, COPY, </a:t>
            </a:r>
          </a:p>
          <a:p>
            <a:r>
              <a:rPr lang="en-US" sz="1200">
                <a:latin typeface="Courier New" charset="0"/>
              </a:rPr>
              <a:t>MOVE, LOCK, UNLOCK, TRACE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</a:rPr>
              <a:t>Content-Type: text/html; charset=iso-8859-1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15f</a:t>
            </a:r>
          </a:p>
          <a:p>
            <a:r>
              <a:rPr lang="en-US" sz="1200">
                <a:latin typeface="Courier New" charset="0"/>
              </a:rPr>
              <a:t>&lt;!DOCTYPE HTML PUBLIC "-//IETF//DTD HTML 2.0//EN"&gt;</a:t>
            </a:r>
          </a:p>
          <a:p>
            <a:r>
              <a:rPr lang="en-US" sz="1200">
                <a:latin typeface="Courier New" charset="0"/>
              </a:rPr>
              <a:t>&lt;HTML&gt;&lt;HEAD&gt;</a:t>
            </a:r>
          </a:p>
          <a:p>
            <a:r>
              <a:rPr lang="en-US" sz="1200">
                <a:latin typeface="Courier New" charset="0"/>
              </a:rPr>
              <a:t>&lt;TITLE&gt;501 Method Not Implemented&lt;/TITLE&gt;</a:t>
            </a:r>
          </a:p>
          <a:p>
            <a:r>
              <a:rPr lang="en-US" sz="1200">
                <a:latin typeface="Courier New" charset="0"/>
              </a:rPr>
              <a:t>&lt;/HEAD&gt;&lt;BODY&gt;</a:t>
            </a:r>
          </a:p>
          <a:p>
            <a:r>
              <a:rPr lang="en-US" sz="1200">
                <a:latin typeface="Courier New" charset="0"/>
              </a:rPr>
              <a:t>&lt;H1&gt;Method Not Implemented&lt;/H1&gt;</a:t>
            </a:r>
          </a:p>
          <a:p>
            <a:r>
              <a:rPr lang="en-US" sz="1200">
                <a:latin typeface="Courier New" charset="0"/>
              </a:rPr>
              <a:t>NOTAREALMETHOD to /index.html not supported.&lt;P&gt;</a:t>
            </a:r>
          </a:p>
          <a:p>
            <a:r>
              <a:rPr lang="en-US" sz="1200">
                <a:latin typeface="Courier New" charset="0"/>
              </a:rPr>
              <a:t>Invalid method in request NOTAREALMETHOD /index.html HTTP/1.1&lt;P&gt;</a:t>
            </a:r>
          </a:p>
          <a:p>
            <a:r>
              <a:rPr lang="en-US" sz="1200">
                <a:latin typeface="Courier New" charset="0"/>
              </a:rPr>
              <a:t>&lt;HR&gt;</a:t>
            </a:r>
          </a:p>
          <a:p>
            <a:r>
              <a:rPr lang="en-US" sz="1200">
                <a:latin typeface="Courier New" charset="0"/>
              </a:rPr>
              <a:t>&lt;ADDRESS&gt;Apache/1.3.26 Server at www.cs.odu.edu Port 80&lt;/ADDRESS&gt;</a:t>
            </a:r>
          </a:p>
          <a:p>
            <a:r>
              <a:rPr lang="en-US" sz="1200">
                <a:latin typeface="Courier New" charset="0"/>
              </a:rPr>
              <a:t>&lt;/BODY&gt;&lt;/HTML&gt;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0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72558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  <a:noFill/>
          <a:ln/>
        </p:spPr>
        <p:txBody>
          <a:bodyPr/>
          <a:lstStyle/>
          <a:p>
            <a:pPr eaLnBrk="0" hangingPunct="0"/>
            <a:r>
              <a:rPr lang="en-US" sz="3600"/>
              <a:t>301 - Moved Permanently</a:t>
            </a:r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Trying 128.82.4.2...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Connected to xenon.cs.odu.edu.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Escape character is '^]'.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GET /~mln HTTP/1.1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Host: www.cs.odu.edu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 closed by foreign host.</a:t>
            </a:r>
            <a:br>
              <a:rPr lang="en-US" sz="1400">
                <a:latin typeface="Courier New" charset="0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 Permanently</a:t>
            </a: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Date: Mon, 09 Jan 2006 19:32:24 GMT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Server: Apache/1.3.26 (Unix) ApacheJServ/1.1.2 PHP/4.3.4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Location: http://www.cs.odu.edu/~mln/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Transfer-Encoding: chunked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Content-Type: text/html; charset=iso-8859-1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12e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&lt;!DOCTYPE HTML PUBLIC "-//IETF//DTD HTML 2.0//EN"&gt;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&lt;HTML&gt;&lt;HEAD&gt;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&lt;TITLE&gt;301 Moved Permanently&lt;/TITLE&gt;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&lt;/HEAD&gt;&lt;BODY&gt;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&lt;H1&gt;Moved Permanently&lt;/H1&gt;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&lt;HR&gt;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&lt;/BODY&gt;&lt;/HTML&gt;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422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bit.ly 80</a:t>
            </a:r>
          </a:p>
          <a:p>
            <a:r>
              <a:rPr lang="en-US" sz="1400">
                <a:latin typeface="Courier New" charset="0"/>
              </a:rPr>
              <a:t>Trying 69.58.188.39...</a:t>
            </a:r>
          </a:p>
          <a:p>
            <a:r>
              <a:rPr lang="en-US" sz="1400">
                <a:latin typeface="Courier New" charset="0"/>
              </a:rPr>
              <a:t>Connected to bit.ly.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http://bit.ly/s2FPFa HTTP/1.1</a:t>
            </a:r>
          </a:p>
          <a:p>
            <a:r>
              <a:rPr lang="en-US" sz="1400">
                <a:latin typeface="Courier New" charset="0"/>
              </a:rPr>
              <a:t>Host: bit.ly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Tue, 10 Jan 2012 17:34:29 GMT</a:t>
            </a:r>
          </a:p>
          <a:p>
            <a:r>
              <a:rPr lang="en-US" sz="1400">
                <a:latin typeface="Courier New" charset="0"/>
              </a:rPr>
              <a:t>Content-Type: text/html; charset=utf-8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Set-Cookie: _bit=4f0c76a5-002b9-048b1-331cf10a;domain=.bit.ly;</a:t>
            </a:r>
          </a:p>
          <a:p>
            <a:r>
              <a:rPr lang="en-US" sz="1400">
                <a:latin typeface="Courier New" charset="0"/>
              </a:rPr>
              <a:t>  expires=Sun Jul  8 17:34:29 2012;path=/; HttpOnly</a:t>
            </a:r>
          </a:p>
          <a:p>
            <a:r>
              <a:rPr lang="en-US" sz="1400">
                <a:latin typeface="Courier New" charset="0"/>
              </a:rPr>
              <a:t>Cache-control: private; max-age=90</a:t>
            </a:r>
          </a:p>
          <a:p>
            <a:r>
              <a:rPr lang="en-US" sz="1400">
                <a:latin typeface="Courier New" charset="0"/>
              </a:rPr>
              <a:t>Location: http://bit.ly/bundles/phonedude/e</a:t>
            </a:r>
          </a:p>
          <a:p>
            <a:r>
              <a:rPr lang="en-US" sz="1400">
                <a:latin typeface="Courier New" charset="0"/>
              </a:rPr>
              <a:t>MIME-Version: 1.0</a:t>
            </a:r>
          </a:p>
          <a:p>
            <a:r>
              <a:rPr lang="en-US" sz="1400">
                <a:latin typeface="Courier New" charset="0"/>
              </a:rPr>
              <a:t>Content-Length: 125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the response code is REQUIRED; </a:t>
            </a:r>
          </a:p>
          <a:p>
            <a:r>
              <a:rPr lang="en-US" sz="1800"/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92582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doi.acm.org 80</a:t>
            </a:r>
          </a:p>
          <a:p>
            <a:r>
              <a:rPr lang="en-US" sz="1400">
                <a:latin typeface="Courier New" charset="0"/>
              </a:rPr>
              <a:t>Trying 64.238.147.57...</a:t>
            </a:r>
          </a:p>
          <a:p>
            <a:r>
              <a:rPr lang="en-US" sz="1400">
                <a:latin typeface="Courier New" charset="0"/>
              </a:rPr>
              <a:t>Connected to doi.acm.org.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http://doi.acm.org/10.1145/1998076.1998100 HTTP/1.1</a:t>
            </a:r>
          </a:p>
          <a:p>
            <a:r>
              <a:rPr lang="en-US" sz="1400">
                <a:latin typeface="Courier New" charset="0"/>
              </a:rPr>
              <a:t>Host: doi.acm.org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HTTP/1.1 302 Found</a:t>
            </a:r>
          </a:p>
          <a:p>
            <a:r>
              <a:rPr lang="en-US" sz="1400">
                <a:latin typeface="Courier New" charset="0"/>
              </a:rPr>
              <a:t>Date: Tue, 10 Jan 2012 17:53:36 GMT</a:t>
            </a:r>
          </a:p>
          <a:p>
            <a:r>
              <a:rPr lang="en-US" sz="1400">
                <a:latin typeface="Courier New" charset="0"/>
              </a:rPr>
              <a:t>Server: Apache/2.2.3 (Red Hat)</a:t>
            </a:r>
          </a:p>
          <a:p>
            <a:r>
              <a:rPr lang="en-US" sz="1400">
                <a:latin typeface="Courier New" charset="0"/>
              </a:rPr>
              <a:t>Location: http://dl.acm.org/citation.cfm?doid=1998076.1998100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charset="0"/>
              </a:rPr>
              <a:t>% telnet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 80</a:t>
            </a:r>
          </a:p>
          <a:p>
            <a:r>
              <a:rPr lang="en-US" sz="1400" dirty="0">
                <a:latin typeface="Courier New" charset="0"/>
              </a:rPr>
              <a:t>Trying 38.100.138.149...</a:t>
            </a:r>
          </a:p>
          <a:p>
            <a:r>
              <a:rPr lang="en-US" sz="1400" dirty="0">
                <a:latin typeface="Courier New" charset="0"/>
              </a:rPr>
              <a:t>Connected to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.</a:t>
            </a:r>
          </a:p>
          <a:p>
            <a:r>
              <a:rPr lang="en-US" sz="1400" dirty="0">
                <a:latin typeface="Courier New" charset="0"/>
              </a:rPr>
              <a:t>Escape character is '^]'.</a:t>
            </a:r>
          </a:p>
          <a:p>
            <a:r>
              <a:rPr lang="en-US" sz="1400" dirty="0">
                <a:latin typeface="Courier New" charset="0"/>
              </a:rPr>
              <a:t>HEAD http://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/10.1007/978-3-642-24469-8_16 HTTP/1.1</a:t>
            </a:r>
          </a:p>
          <a:p>
            <a:r>
              <a:rPr lang="en-US" sz="1400" dirty="0">
                <a:latin typeface="Courier New" charset="0"/>
              </a:rPr>
              <a:t>Host: </a:t>
            </a:r>
            <a:r>
              <a:rPr lang="en-US" sz="1400" dirty="0" err="1">
                <a:latin typeface="Courier New" charset="0"/>
              </a:rPr>
              <a:t>dx.doi.org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solidFill>
                  <a:srgbClr val="FF0E02"/>
                </a:solidFill>
                <a:latin typeface="Courier New" charset="0"/>
              </a:rPr>
              <a:t>HTTP/1.1 303 See Other</a:t>
            </a:r>
          </a:p>
          <a:p>
            <a:r>
              <a:rPr lang="en-US" sz="1400" dirty="0">
                <a:latin typeface="Courier New" charset="0"/>
              </a:rPr>
              <a:t>Server: Apache-Coyote/1.1</a:t>
            </a:r>
          </a:p>
          <a:p>
            <a:r>
              <a:rPr lang="en-US" sz="1400" dirty="0">
                <a:latin typeface="Courier New" charset="0"/>
              </a:rPr>
              <a:t>Location: http://</a:t>
            </a:r>
            <a:r>
              <a:rPr lang="en-US" sz="1400" dirty="0" err="1">
                <a:latin typeface="Courier New" charset="0"/>
              </a:rPr>
              <a:t>www.springerlink.com</a:t>
            </a:r>
            <a:r>
              <a:rPr lang="en-US" sz="1400" dirty="0">
                <a:latin typeface="Courier New" charset="0"/>
              </a:rPr>
              <a:t>/index/10.1007/978-3-642-24469-8_16</a:t>
            </a:r>
          </a:p>
          <a:p>
            <a:r>
              <a:rPr lang="en-US" sz="1400" dirty="0">
                <a:latin typeface="Courier New" charset="0"/>
              </a:rPr>
              <a:t>Expires: Wed, 11 Jan 2012 12:04:29 GMT</a:t>
            </a:r>
          </a:p>
          <a:p>
            <a:r>
              <a:rPr lang="en-US" sz="1400" dirty="0">
                <a:latin typeface="Courier New" charset="0"/>
              </a:rPr>
              <a:t>Content-Type: text/</a:t>
            </a:r>
            <a:r>
              <a:rPr lang="en-US" sz="1400" dirty="0" err="1">
                <a:latin typeface="Courier New" charset="0"/>
              </a:rPr>
              <a:t>html;charset</a:t>
            </a:r>
            <a:r>
              <a:rPr lang="en-US" sz="1400" dirty="0">
                <a:latin typeface="Courier New" charset="0"/>
              </a:rPr>
              <a:t>=utf-8</a:t>
            </a:r>
          </a:p>
          <a:p>
            <a:r>
              <a:rPr lang="en-US" sz="1400" dirty="0">
                <a:latin typeface="Courier New" charset="0"/>
              </a:rPr>
              <a:t>Content-Length: 210</a:t>
            </a:r>
          </a:p>
          <a:p>
            <a:r>
              <a:rPr lang="en-US" sz="1400" dirty="0">
                <a:latin typeface="Courier New" charset="0"/>
              </a:rPr>
              <a:t>Date: Tue, 10 Jan 2012 17:56:41 GMT</a:t>
            </a: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Semantics in Redirects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301 – different URI for the same resource, don’t use this URI in the future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302 – different URI for the same resource, but use this URI for future requests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303 – different URI for a different but related resource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“All I want to do is zoom-a-zoom-zoom-</a:t>
            </a:r>
            <a:r>
              <a:rPr lang="en-US" dirty="0" smtClean="0"/>
              <a:t>zoom…”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will be held exclusively online:</a:t>
            </a:r>
          </a:p>
          <a:p>
            <a:pPr lvl="1"/>
            <a:r>
              <a:rPr lang="nl-NL" dirty="0">
                <a:hlinkClick r:id="rId2"/>
              </a:rPr>
              <a:t>https://odu.zoom.us/j/</a:t>
            </a:r>
            <a:r>
              <a:rPr lang="nl-NL" dirty="0" smtClean="0">
                <a:hlinkClick r:id="rId2"/>
              </a:rPr>
              <a:t>9674900979</a:t>
            </a:r>
            <a:r>
              <a:rPr lang="nl-NL" dirty="0" smtClean="0"/>
              <a:t> </a:t>
            </a:r>
            <a:endParaRPr lang="en-US" dirty="0" smtClean="0"/>
          </a:p>
          <a:p>
            <a:r>
              <a:rPr lang="en-US" dirty="0" smtClean="0"/>
              <a:t>Synchronously, Thursdays 4:20-7:00pm</a:t>
            </a:r>
          </a:p>
          <a:p>
            <a:r>
              <a:rPr lang="en-US" dirty="0" smtClean="0"/>
              <a:t>I plan to record the lectures</a:t>
            </a:r>
          </a:p>
          <a:p>
            <a:r>
              <a:rPr lang="en-US" dirty="0" smtClean="0"/>
              <a:t>Send me an email if you are unable to attend a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60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307 vs. 308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02" y="2819400"/>
            <a:ext cx="794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                                          | Permanent | Temporary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Allows changing the request method from   | 301       | 302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POST to GET            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Does not allow changing the request       | -         | 307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method from POST to GET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506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 smtClean="0">
                <a:hlinkClick r:id="rId2"/>
              </a:rPr>
              <a:t>https://tools.ietf.org/html/rfc7238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4114800"/>
            <a:ext cx="4539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69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/lasdkfjalsdkfjldaskfj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HTTP/1.1 404 Not Found</a:t>
            </a:r>
          </a:p>
          <a:p>
            <a:r>
              <a:rPr lang="en-US" sz="1400">
                <a:latin typeface="Courier New" charset="0"/>
              </a:rPr>
              <a:t>Date: Tue, 10 Jan 2012 17:39:15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1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F0544B-4AB0-3845-8198-B3CF5B22288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32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404s and nigh-404s</a:t>
            </a:r>
            <a:endParaRPr lang="en-US" dirty="0">
              <a:latin typeface="Calibri" charset="0"/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609600" y="944563"/>
            <a:ext cx="72961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https://newsle.com/MichaelLNelson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21:09:39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Server: WebServer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X-Frame-Options: SAMEORIGIN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Vary: Host,Accept-Encoding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https://twitter.com/Farrah3m/status/31727870736859137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cache-control: no-cache, no-store, must-revalidate, pre-check=0, post-check=0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4458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21:12:25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$ # not all 404s will give you a 404…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-IL http://topsy.com/twitter.com/EmmaWay20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curl: (6) Could not resolve host: topsy.com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https://www.youtube.com/watch?v=c4vqkn0X1pM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Cache-Control: no-cache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21:18:45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http://gdata.youtube.com/feeds/base/videos/SkJDKdOlUGQ/comments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HTTP/1.1 410 Gone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19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21:21:03 GMT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Expires: Thu, 02 Feb 2017 21:21:03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50817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www4.cs.odu.edu 80</a:t>
            </a:r>
          </a:p>
          <a:p>
            <a:r>
              <a:rPr lang="en-US" sz="1400">
                <a:latin typeface="Courier New" charset="0"/>
              </a:rPr>
              <a:t>Trying 128.82.5.93...</a:t>
            </a:r>
          </a:p>
          <a:p>
            <a:r>
              <a:rPr lang="en-US" sz="1400">
                <a:latin typeface="Courier New" charset="0"/>
              </a:rPr>
              <a:t>Connected to www4.cs.odu.edu.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http://www4.cs.odu.edu/Conference/index.aspx HTTP/1.1</a:t>
            </a:r>
          </a:p>
          <a:p>
            <a:r>
              <a:rPr lang="en-US" sz="1400">
                <a:latin typeface="Courier New" charset="0"/>
              </a:rPr>
              <a:t>Host: www4.cs.odu.edu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HTTP/1.1 401 Unauthorized</a:t>
            </a:r>
          </a:p>
          <a:p>
            <a:r>
              <a:rPr lang="en-US" sz="1400">
                <a:latin typeface="Courier New" charset="0"/>
              </a:rPr>
              <a:t>Content-Length: 1656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Server: Microsoft-IIS/6.0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WWW-Authenticate: Basic realm="www4.cs.odu.edu"</a:t>
            </a:r>
          </a:p>
          <a:p>
            <a:r>
              <a:rPr lang="en-US" sz="1400">
                <a:latin typeface="Courier New" charset="0"/>
              </a:rPr>
              <a:t>MicrosoftOfficeWebServer: 5.0_Pub</a:t>
            </a:r>
          </a:p>
          <a:p>
            <a:r>
              <a:rPr lang="en-US" sz="1400">
                <a:latin typeface="Courier New" charset="0"/>
              </a:rPr>
              <a:t>X-Powered-By: ASP.NET</a:t>
            </a:r>
          </a:p>
          <a:p>
            <a:r>
              <a:rPr lang="en-US" sz="1400">
                <a:latin typeface="Courier New" charset="0"/>
              </a:rPr>
              <a:t>Date: Tue, 10 Jan 2012 17:43:57 GMT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5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http://www.cs.odu.edu/~mln/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Date: Tue, 10 Jan 2012 18:24:17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HTTP/1.1 200 OK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Date: Tue, 10 Jan 2012 17:40:05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943978" y="3626100"/>
            <a:ext cx="284047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Servers are often wrong!!!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998" y="6272737"/>
            <a:ext cx="835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see: </a:t>
            </a:r>
            <a:r>
              <a:rPr lang="en-US" dirty="0" smtClean="0">
                <a:latin typeface="Arial"/>
                <a:cs typeface="Arial"/>
                <a:hlinkClick r:id="rId3"/>
              </a:rPr>
              <a:t>http://ws-dl.blogspot.com/2014/05/2014-05-08-support-for-various-http.html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0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www.w3c.org 80</a:t>
            </a:r>
          </a:p>
          <a:p>
            <a:r>
              <a:rPr lang="en-US" sz="1400">
                <a:latin typeface="Courier New" charset="0"/>
              </a:rPr>
              <a:t>Trying 128.30.52.45...</a:t>
            </a:r>
          </a:p>
          <a:p>
            <a:r>
              <a:rPr lang="en-US" sz="1400">
                <a:latin typeface="Courier New" charset="0"/>
              </a:rPr>
              <a:t>Connected to dolph.w3.org.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</a:p>
          <a:p>
            <a:r>
              <a:rPr lang="en-US" sz="1400">
                <a:latin typeface="Courier New" charset="0"/>
              </a:rPr>
              <a:t>Host: www.w3c.org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HTTP/1.0 403 Forbidden</a:t>
            </a:r>
          </a:p>
          <a:p>
            <a:r>
              <a:rPr lang="en-US" sz="1400">
                <a:latin typeface="Courier New" charset="0"/>
              </a:rPr>
              <a:t>Cache-Control: no-cache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&lt;html&gt;&lt;body&gt;&lt;h1&gt;403 Forbidden&lt;/h1&gt;</a:t>
            </a:r>
          </a:p>
          <a:p>
            <a:r>
              <a:rPr lang="en-US" sz="1400">
                <a:latin typeface="Courier New" charset="0"/>
              </a:rPr>
              <a:t>Request forbidden by administrative rules.</a:t>
            </a:r>
          </a:p>
          <a:p>
            <a:r>
              <a:rPr lang="en-US" sz="1400">
                <a:latin typeface="Courier New" charset="0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3131837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 curious response…</a:t>
            </a:r>
          </a:p>
          <a:p>
            <a:r>
              <a:rPr lang="en-US" sz="1800" dirty="0">
                <a:latin typeface="Arial"/>
                <a:cs typeface="Arial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63432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0" y="60325"/>
            <a:ext cx="5672138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Courier New" charset="0"/>
              </a:rPr>
              <a:t>   10.2  Successful 2xx 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10.2.1   200 OK ...................................................58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10.2.2   201 Created ..............................................59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10.2.3   202 Accepted 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10.2.4   203 Non-Authoritative Information ........................59</a:t>
            </a:r>
          </a:p>
          <a:p>
            <a:r>
              <a:rPr lang="en-US" sz="1000">
                <a:latin typeface="Courier New" charset="0"/>
              </a:rPr>
              <a:t>   10.2.5   204 No Content ...........................................60</a:t>
            </a:r>
          </a:p>
          <a:p>
            <a:r>
              <a:rPr lang="en-US" sz="1000">
                <a:latin typeface="Courier New" charset="0"/>
              </a:rPr>
              <a:t>   10.2.6   205 Reset Content ........................................60</a:t>
            </a:r>
          </a:p>
          <a:p>
            <a:r>
              <a:rPr lang="en-US" sz="1000">
                <a:latin typeface="Courier New" charset="0"/>
              </a:rPr>
              <a:t>   10.2.7   206 Partial Content ......................................60</a:t>
            </a:r>
          </a:p>
          <a:p>
            <a:r>
              <a:rPr lang="en-US" sz="1000">
                <a:latin typeface="Courier New" charset="0"/>
              </a:rPr>
              <a:t>   10.3  Redirection 3xx .............................................61</a:t>
            </a:r>
          </a:p>
          <a:p>
            <a:r>
              <a:rPr lang="en-US" sz="1000">
                <a:latin typeface="Courier New" charset="0"/>
              </a:rPr>
              <a:t>   10.3.1   300 Multiple Choices .....................................61</a:t>
            </a:r>
          </a:p>
          <a:p>
            <a:r>
              <a:rPr lang="en-US" sz="1000">
                <a:latin typeface="Courier New" charset="0"/>
              </a:rPr>
              <a:t>   10.3.2   301 Moved Permanently ....................................62</a:t>
            </a:r>
          </a:p>
          <a:p>
            <a:r>
              <a:rPr lang="en-US" sz="1000">
                <a:latin typeface="Courier New" charset="0"/>
              </a:rPr>
              <a:t>   10.3.3   302 Found ................................................62</a:t>
            </a:r>
          </a:p>
          <a:p>
            <a:r>
              <a:rPr lang="en-US" sz="1000">
                <a:latin typeface="Courier New" charset="0"/>
              </a:rPr>
              <a:t>   10.3.4   303 See Other ............................................63</a:t>
            </a:r>
          </a:p>
          <a:p>
            <a:r>
              <a:rPr lang="en-US" sz="1000">
                <a:latin typeface="Courier New" charset="0"/>
              </a:rPr>
              <a:t>   10.3.5   304 Not Modified .........................................63</a:t>
            </a:r>
          </a:p>
          <a:p>
            <a:r>
              <a:rPr lang="en-US" sz="1000">
                <a:latin typeface="Courier New" charset="0"/>
              </a:rPr>
              <a:t>   10.3.6   305 Use Proxy 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10.3.7   306 (Unused) .............................................64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10.3.8   307 Temporary Redirect ...................................65</a:t>
            </a:r>
          </a:p>
          <a:p>
            <a:r>
              <a:rPr lang="en-US" sz="1000">
                <a:latin typeface="Courier New" charset="0"/>
              </a:rPr>
              <a:t>   10.4  Client Error 4xx ............................................65</a:t>
            </a:r>
          </a:p>
          <a:p>
            <a:r>
              <a:rPr lang="en-US" sz="1000">
                <a:latin typeface="Courier New" charset="0"/>
              </a:rPr>
              <a:t>   10.4.1    400 Bad Request .........................................65</a:t>
            </a:r>
          </a:p>
          <a:p>
            <a:r>
              <a:rPr lang="en-US" sz="1000">
                <a:latin typeface="Courier New" charset="0"/>
              </a:rPr>
              <a:t>   10.4.2    401 Unauthorized ........................................66</a:t>
            </a:r>
          </a:p>
          <a:p>
            <a:r>
              <a:rPr lang="en-US" sz="1000">
                <a:latin typeface="Courier New" charset="0"/>
              </a:rPr>
              <a:t>   10.4.3    402 Payment Required ....................................66</a:t>
            </a:r>
          </a:p>
          <a:p>
            <a:r>
              <a:rPr lang="en-US" sz="1000">
                <a:latin typeface="Courier New" charset="0"/>
              </a:rPr>
              <a:t>   10.4.4    403 Forbidden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10.4.5    404 Not Found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10.4.6    405 Method Not Allowed ..................................66</a:t>
            </a:r>
          </a:p>
          <a:p>
            <a:r>
              <a:rPr lang="en-US" sz="1000">
                <a:latin typeface="Courier New" charset="0"/>
              </a:rPr>
              <a:t>   10.4.7    406 Not Acceptable ......................................67</a:t>
            </a:r>
          </a:p>
          <a:p>
            <a:r>
              <a:rPr lang="en-US" sz="1000">
                <a:latin typeface="Courier New" charset="0"/>
              </a:rPr>
              <a:t>   10.4.8    407 Proxy Authentication Required .......................67</a:t>
            </a:r>
          </a:p>
          <a:p>
            <a:r>
              <a:rPr lang="en-US" sz="1000">
                <a:latin typeface="Courier New" charset="0"/>
              </a:rPr>
              <a:t>   10.4.9    408 Request Timeout .....................................67</a:t>
            </a:r>
          </a:p>
          <a:p>
            <a:r>
              <a:rPr lang="en-US" sz="1000">
                <a:latin typeface="Courier New" charset="0"/>
              </a:rPr>
              <a:t>   10.4.10   409 Conflict ............................................67</a:t>
            </a:r>
          </a:p>
          <a:p>
            <a:r>
              <a:rPr lang="en-US" sz="1000">
                <a:latin typeface="Courier New" charset="0"/>
              </a:rPr>
              <a:t>   10.4.11   410 Gone ................................................68</a:t>
            </a:r>
          </a:p>
          <a:p>
            <a:r>
              <a:rPr lang="en-US" sz="1000">
                <a:latin typeface="Courier New" charset="0"/>
              </a:rPr>
              <a:t>   10.4.12   411 Length Required .....................................68</a:t>
            </a:r>
          </a:p>
          <a:p>
            <a:r>
              <a:rPr lang="en-US" sz="1000">
                <a:latin typeface="Courier New" charset="0"/>
              </a:rPr>
              <a:t>   10.4.13   412 Precondition Failed .................................68</a:t>
            </a:r>
          </a:p>
          <a:p>
            <a:r>
              <a:rPr lang="en-US" sz="1000">
                <a:latin typeface="Courier New" charset="0"/>
              </a:rPr>
              <a:t>   10.4.14   413 Request Entity Too Large ............................69</a:t>
            </a:r>
          </a:p>
          <a:p>
            <a:r>
              <a:rPr lang="en-US" sz="1000">
                <a:latin typeface="Courier New" charset="0"/>
              </a:rPr>
              <a:t>   10.4.15   414 Request-URI Too Long ................................69</a:t>
            </a:r>
          </a:p>
          <a:p>
            <a:r>
              <a:rPr lang="en-US" sz="1000">
                <a:latin typeface="Courier New" charset="0"/>
              </a:rPr>
              <a:t>   10.4.16   415 Unsupported Media Type ..............................69</a:t>
            </a:r>
          </a:p>
          <a:p>
            <a:r>
              <a:rPr lang="en-US" sz="1000">
                <a:latin typeface="Courier New" charset="0"/>
              </a:rPr>
              <a:t>   10.4.17   416 Requested Range Not Satisfiable .....................69</a:t>
            </a:r>
          </a:p>
          <a:p>
            <a:r>
              <a:rPr lang="en-US" sz="1000">
                <a:latin typeface="Courier New" charset="0"/>
              </a:rPr>
              <a:t>   10.4.18   417 Expectation Failed ..................................70</a:t>
            </a:r>
          </a:p>
          <a:p>
            <a:r>
              <a:rPr lang="en-US" sz="1000">
                <a:latin typeface="Courier New" charset="0"/>
              </a:rPr>
              <a:t>   10.5  Server Error 5xx ............................................70</a:t>
            </a:r>
          </a:p>
          <a:p>
            <a:r>
              <a:rPr lang="en-US" sz="1000">
                <a:latin typeface="Courier New" charset="0"/>
              </a:rPr>
              <a:t>   10.5.1   500 Internal Server Error ................................70</a:t>
            </a:r>
          </a:p>
          <a:p>
            <a:r>
              <a:rPr lang="en-US" sz="1000">
                <a:latin typeface="Courier New" charset="0"/>
              </a:rPr>
              <a:t>   10.5.2   501 Not Implemented ......................................70</a:t>
            </a:r>
          </a:p>
          <a:p>
            <a:r>
              <a:rPr lang="en-US" sz="1000">
                <a:latin typeface="Courier New" charset="0"/>
              </a:rPr>
              <a:t>   10.5.3   502 Bad Gateway ..........................................70</a:t>
            </a:r>
          </a:p>
          <a:p>
            <a:r>
              <a:rPr lang="en-US" sz="1000">
                <a:latin typeface="Courier New" charset="0"/>
              </a:rPr>
              <a:t>   10.5.4   503 Service Unavailable ..................................70</a:t>
            </a:r>
          </a:p>
          <a:p>
            <a:r>
              <a:rPr lang="en-US" sz="1000">
                <a:latin typeface="Courier New" charset="0"/>
              </a:rPr>
              <a:t>   10.5.5   504 Gateway Timeout ......................................71</a:t>
            </a:r>
          </a:p>
          <a:p>
            <a:r>
              <a:rPr lang="en-US" sz="1000">
                <a:latin typeface="Courier New" charset="0"/>
              </a:rPr>
              <a:t>   10.5.6   505 HTTP Version Not Supported ...........................71</a:t>
            </a:r>
          </a:p>
          <a:p>
            <a:endParaRPr lang="en-US" sz="10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9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Date</a:t>
            </a:r>
            <a:r>
              <a:rPr lang="en-US" dirty="0" err="1"/>
              <a:t>t</a:t>
            </a:r>
            <a:r>
              <a:rPr lang="en-US" dirty="0" err="1" smtClean="0"/>
              <a:t>ime</a:t>
            </a:r>
            <a:r>
              <a:rPr lang="en-US" dirty="0" smtClean="0"/>
              <a:t> </a:t>
            </a:r>
            <a:r>
              <a:rPr lang="en-US" dirty="0"/>
              <a:t>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8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74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For Next Week…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and fork:</a:t>
            </a:r>
          </a:p>
          <a:p>
            <a:pPr lvl="1"/>
            <a:r>
              <a:rPr lang="en-US" dirty="0">
                <a:hlinkClick r:id="rId2"/>
              </a:rPr>
              <a:t>https://github.com/phonedude/cs895-</a:t>
            </a:r>
            <a:r>
              <a:rPr lang="en-US" dirty="0" smtClean="0">
                <a:hlinkClick r:id="rId2"/>
              </a:rPr>
              <a:t>f20</a:t>
            </a:r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 smtClean="0"/>
              <a:t>sure you’re signed up for:</a:t>
            </a:r>
          </a:p>
          <a:p>
            <a:pPr lvl="1"/>
            <a:r>
              <a:rPr lang="en-US" dirty="0">
                <a:hlinkClick r:id="rId3"/>
              </a:rPr>
              <a:t>https://groups.google.com/group/cs895-</a:t>
            </a:r>
            <a:r>
              <a:rPr lang="en-US" dirty="0" smtClean="0">
                <a:hlinkClick r:id="rId3"/>
              </a:rPr>
              <a:t>f20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a Twitter account and follow: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WebSciDL</a:t>
            </a:r>
            <a:r>
              <a:rPr lang="en-US" dirty="0"/>
              <a:t>, @</a:t>
            </a:r>
            <a:r>
              <a:rPr lang="en-US" dirty="0" err="1" smtClean="0"/>
              <a:t>phonedude_mln</a:t>
            </a:r>
            <a:r>
              <a:rPr lang="en-US" dirty="0" smtClean="0"/>
              <a:t>, @</a:t>
            </a:r>
            <a:r>
              <a:rPr lang="en-US" dirty="0" err="1" smtClean="0"/>
              <a:t>weiglemc</a:t>
            </a:r>
            <a:r>
              <a:rPr lang="en-US" dirty="0" smtClean="0"/>
              <a:t>, @</a:t>
            </a:r>
            <a:r>
              <a:rPr lang="en-US" dirty="0" err="1" smtClean="0"/>
              <a:t>fanchyna</a:t>
            </a:r>
            <a:r>
              <a:rPr lang="en-US" dirty="0" smtClean="0"/>
              <a:t>, @</a:t>
            </a:r>
            <a:r>
              <a:rPr lang="en-US" dirty="0" err="1" smtClean="0"/>
              <a:t>openmaze</a:t>
            </a:r>
            <a:r>
              <a:rPr lang="en-US" dirty="0"/>
              <a:t>, @VikasGAshok1, @</a:t>
            </a:r>
            <a:r>
              <a:rPr lang="en-US" dirty="0" err="1" smtClean="0"/>
              <a:t>Faryane</a:t>
            </a:r>
            <a:endParaRPr lang="en-US" dirty="0" smtClean="0"/>
          </a:p>
          <a:p>
            <a:pPr lvl="1"/>
            <a:r>
              <a:rPr lang="en-US" dirty="0" smtClean="0"/>
              <a:t>Accts at: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://twitter.com/WebSciDL/</a:t>
            </a:r>
            <a:r>
              <a:rPr lang="en-US" dirty="0" smtClean="0">
                <a:hlinkClick r:id="rId4"/>
              </a:rPr>
              <a:t>following</a:t>
            </a:r>
            <a:r>
              <a:rPr lang="en-US" dirty="0" smtClean="0"/>
              <a:t> </a:t>
            </a:r>
            <a:endParaRPr lang="en-US" dirty="0" smtClean="0"/>
          </a:p>
          <a:p>
            <a:pPr lvl="1"/>
            <a:r>
              <a:rPr lang="en-US" dirty="0" smtClean="0"/>
              <a:t>and others…  figure it out yourself</a:t>
            </a:r>
          </a:p>
          <a:p>
            <a:r>
              <a:rPr lang="en-US" dirty="0" smtClean="0"/>
              <a:t>Every week: </a:t>
            </a:r>
            <a:r>
              <a:rPr lang="en-US" dirty="0" err="1" smtClean="0"/>
              <a:t>retweet</a:t>
            </a:r>
            <a:r>
              <a:rPr lang="en-US" dirty="0" smtClean="0"/>
              <a:t>/quote tweet </a:t>
            </a:r>
            <a:r>
              <a:rPr lang="en-US" dirty="0" smtClean="0"/>
              <a:t>something </a:t>
            </a:r>
            <a:r>
              <a:rPr lang="en-US" i="1" dirty="0" smtClean="0"/>
              <a:t>interesting related to this class</a:t>
            </a:r>
            <a:r>
              <a:rPr lang="en-US" dirty="0" smtClean="0"/>
              <a:t> with “</a:t>
            </a:r>
            <a:r>
              <a:rPr lang="hu-HU" dirty="0" smtClean="0"/>
              <a:t>#</a:t>
            </a:r>
            <a:r>
              <a:rPr lang="hu-HU" dirty="0" smtClean="0"/>
              <a:t>cs895f20</a:t>
            </a:r>
            <a:r>
              <a:rPr lang="en-US" dirty="0" smtClean="0"/>
              <a:t>”</a:t>
            </a:r>
            <a:r>
              <a:rPr lang="en-US" dirty="0" smtClean="0"/>
              <a:t>; be prepared to give a 3-5 minute summary at the beginning of each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Important: don’t just share a link, RT/QT another person’s tweet…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9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4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46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47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48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49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“Would other students benefit from seeing this Q and correspond A?”</a:t>
            </a:r>
          </a:p>
          <a:p>
            <a:pPr lvl="1"/>
            <a:r>
              <a:rPr lang="en-US" dirty="0" smtClean="0"/>
              <a:t>If yes, then send to the class email list</a:t>
            </a:r>
          </a:p>
          <a:p>
            <a:r>
              <a:rPr lang="en-US" dirty="0" smtClean="0"/>
              <a:t>“Does the subject of this email pertain only to me and my personal situation?”</a:t>
            </a:r>
          </a:p>
          <a:p>
            <a:pPr lvl="1"/>
            <a:r>
              <a:rPr lang="en-US" dirty="0" smtClean="0"/>
              <a:t>If yes, then send only to </a:t>
            </a:r>
            <a:r>
              <a:rPr lang="en-US" dirty="0" err="1" smtClean="0"/>
              <a:t>MLN@cs.odu.edu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1010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50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student will do:	</a:t>
            </a:r>
          </a:p>
          <a:p>
            <a:pPr lvl="1"/>
            <a:r>
              <a:rPr lang="en-US" dirty="0" smtClean="0"/>
              <a:t>4 reviews of published papers </a:t>
            </a:r>
          </a:p>
          <a:p>
            <a:pPr lvl="1"/>
            <a:r>
              <a:rPr lang="en-US" dirty="0" smtClean="0"/>
              <a:t>4 demos / analysis / original work</a:t>
            </a:r>
          </a:p>
          <a:p>
            <a:r>
              <a:rPr lang="en-US" dirty="0" smtClean="0"/>
              <a:t>All will be presented in class, assignments &amp; schedule TBD</a:t>
            </a:r>
          </a:p>
          <a:p>
            <a:pPr lvl="1"/>
            <a:r>
              <a:rPr lang="en-US" dirty="0" smtClean="0"/>
              <a:t>Likely two / day, with a target of ~30 minutes each</a:t>
            </a:r>
          </a:p>
          <a:p>
            <a:r>
              <a:rPr lang="en-US" dirty="0" smtClean="0"/>
              <a:t>Submission (before class!):</a:t>
            </a:r>
          </a:p>
          <a:p>
            <a:pPr lvl="1"/>
            <a:r>
              <a:rPr lang="en-US" dirty="0" smtClean="0"/>
              <a:t>Issue a pull request to my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2"/>
            <a:r>
              <a:rPr lang="en-US" sz="1900" dirty="0">
                <a:latin typeface="Courier"/>
                <a:cs typeface="Courier"/>
              </a:rPr>
              <a:t>a</a:t>
            </a:r>
            <a:r>
              <a:rPr lang="en-US" sz="1900" dirty="0" smtClean="0">
                <a:latin typeface="Courier"/>
                <a:cs typeface="Courier"/>
              </a:rPr>
              <a:t>ssignments/your-last-name/week-</a:t>
            </a:r>
            <a:r>
              <a:rPr lang="en-US" sz="1900" dirty="0" err="1" smtClean="0">
                <a:latin typeface="Courier"/>
                <a:cs typeface="Courier"/>
              </a:rPr>
              <a:t>nn</a:t>
            </a:r>
            <a:r>
              <a:rPr lang="en-US" sz="1900" dirty="0" smtClean="0">
                <a:latin typeface="Courier"/>
                <a:cs typeface="Courier"/>
              </a:rPr>
              <a:t>-keywords/*</a:t>
            </a:r>
          </a:p>
          <a:p>
            <a:pPr lvl="1"/>
            <a:r>
              <a:rPr lang="en-US" dirty="0" smtClean="0"/>
              <a:t>Include .</a:t>
            </a:r>
            <a:r>
              <a:rPr lang="en-US" dirty="0" err="1" smtClean="0"/>
              <a:t>pdf</a:t>
            </a:r>
            <a:r>
              <a:rPr lang="en-US" dirty="0" smtClean="0"/>
              <a:t>, .</a:t>
            </a:r>
            <a:r>
              <a:rPr lang="en-US" dirty="0" err="1" smtClean="0"/>
              <a:t>ppt</a:t>
            </a:r>
            <a:r>
              <a:rPr lang="en-US" dirty="0" smtClean="0"/>
              <a:t>, .md, etc. as appropriate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71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521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78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79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</a:p>
          <a:p>
            <a:pPr marL="739775" lvl="1" indent="-282575">
              <a:lnSpc>
                <a:spcPct val="90000"/>
              </a:lnSpc>
            </a:pPr>
            <a:r>
              <a:rPr lang="en-US" sz="2000" dirty="0" smtClean="0"/>
              <a:t>see </a:t>
            </a:r>
            <a:r>
              <a:rPr lang="en-US" sz="2000" dirty="0"/>
              <a:t>also: </a:t>
            </a:r>
            <a:r>
              <a:rPr lang="en-US" sz="2000" dirty="0">
                <a:hlinkClick r:id="rId5"/>
              </a:rPr>
              <a:t>https://phonedude.github.io/cs531-f18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6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0156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80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HEAD /demo-special/index.php/Daenerys_Targaryen HTTP/1.1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User-Agent: curl/7.19.7 (x86_64-redhat-linux-gnu) libcurl/7.19.7 NSS/3.14.3.0 zlib/1.2.3 libidn/1.18 libssh2/1.4.2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Accept-Datetime: Thu, 01 Jan 2012 00:00:00 GMT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Link: &lt;http://ws-dl-10.cs.odu.edu/demo-special/index.php/Daenerys_Targaryen&gt;; rel="original latest-version",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&lt;http://ws-dl-10.cs.odu.edu/demo-special/index.php/Special:TimeGate/Daenerys_Targaryen&gt;; rel="timegate",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&lt;http://ws-dl-10.cs.odu.edu/demo-special/index.php/Special:TimeMap/Daenerys_Targaryen&gt;; rel="timemap"; 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Vary: Accept-Encoding,Accept-Datetime,Cookie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Cache-Control: s-maxage=18000, must-revalidate, max-age=0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48364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latin typeface="Courier New" charset="0"/>
                <a:cs typeface="Courier New" charset="0"/>
              </a:rPr>
              <a:t>$ curl -i http://memgator.cs.odu.edu/timemap/link/http://www.cs.odu.edu/~mln/ </a:t>
            </a:r>
            <a:r>
              <a:rPr lang="en-US" sz="1000">
                <a:solidFill>
                  <a:srgbClr val="FF0000"/>
                </a:solidFill>
                <a:latin typeface="Courier New" charset="0"/>
                <a:cs typeface="Courier New" charset="0"/>
              </a:rPr>
              <a:t>| grep -v web.archive.org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&lt;http://memgator.cs.odu.edu/timemap/link/http://www.cs.odu.edu/~mln/&gt;; rel="self"; type="application/link-format",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&lt;http://archive.is/20130618185742/http://www.cs.odu.edu/~mln/&gt;; rel="memento"; datetime="Tue, 18 Jun 2013 18:57:42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&lt;http://archive.is/20130621194047/http://www.cs.odu.edu/~mln/&gt;; rel="memento"; datetime="Fri, 21 Jun 2013 19:40:47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&lt;http://archive.is/20130723172543/http://www.cs.odu.edu/~mln/&gt;; rel="memento"; datetime="Tue, 23 Jul 2013 17:25:43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&lt;http://archive.is/20130723173951/http://www.cs.odu.edu/~mln/&gt;; rel="memento"; datetime="Tue, 23 Jul 2013 17:39:51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&lt;http://archive.is/20130728010336/http://www.cs.odu.edu/~mln/&gt;; rel="memento"; datetime="Sun, 28 Jul 2013 01:03:36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&lt;http://archive.is/20131217200455/http://www.cs.odu.edu/~mln/&gt;; rel="memento"; datetime="Tue, 17 Dec 2013 20:04:55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&lt;http://archive.is/20141015185128/http://www.cs.odu.edu/~mln/&gt;; rel="memento"; datetime="Wed, 15 Oct 2014 18:51:28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&lt;http://archive.is/20141020194524/http://www.cs.odu.edu/~mln/&gt;; rel="memento"; datetime="Mon, 20 Oct 2014 19:45:24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&lt;http://archive.is/20141112185338/http://www.cs.odu.edu/~mln/&gt;; rel="memento"; datetime="Wed, 12 Nov 2014 18:53:38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&lt;http://archive.is/20141120172147/http://www.cs.odu.edu/~mln/&gt;; rel="memento"; datetime="Thu, 20 Nov 2014 17:21:47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&lt;http://archive.is/20141207184200/http://www.cs.odu.edu/~mln/&gt;; rel="memento"; datetime="Sun, 07 Dec 2014 18:42:00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&lt;http://archive.is/20141207184737/http://www.cs.odu.edu/~mln/&gt;; rel="memento"; datetime="Sun, 07 Dec 2014 18:47:37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&lt;http://archive.is/20150205233109/http://www.cs.odu.edu/~mln/&gt;; rel="memento"; datetime="Thu, 05 Feb 2015 23:31:09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&lt;http://archive.is/20150514160142/http://www.cs.odu.edu/~mln/&gt;; rel="memento"; datetime="Thu, 14 May 2015 16:01:42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&lt;http://archive.is/20150519034827/http://www.cs.odu.edu/~mln/&gt;; rel="memento"; datetime="Tue, 19 May 2015 03:48:27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&lt;http://archive.is/20150519041853/http://www.cs.odu.edu/~mln/&gt;; rel="memento"; datetime="Tue, 19 May 2015 04:18:53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&lt;http://archive.is/20150707000027/http://www.cs.odu.edu/~mln/&gt;; rel="memento"; datetime="Tue, 07 Jul 2015 00:00:27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&lt;http://wayback.archive-it.org/all/20150921151807/http://www.cs.odu.edu/%7Emln/&gt;;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15:18:07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&lt;http://wayback.archive-it.org/all/20150921164637/http://www.cs.odu.edu/~mln/&gt;;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16:46:37 GMT",</a:t>
            </a:r>
          </a:p>
          <a:p>
            <a:pPr eaLnBrk="1" hangingPunct="1"/>
            <a:r>
              <a:rPr lang="en-US" sz="10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Link: &lt;http://www.cs.odu.edu/~mln/&gt;; rel="original",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&lt;http://web.archive.org/web/20020526053005/http://www.cs.odu.edu/~mln/&gt;;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rel="first memento"; datetime="Sun, 26 May 2002 05:30:05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&lt;http://web.archive.org/web/20130702115017/http://www.cs.odu.edu/~mln/&gt;;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rel="prev memento"; datetime="Tue, 02 Jul 2013 11:50:17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&lt;http://archive.is/20130723172543/http://www.cs.odu.edu/~mln/&gt;;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datetime="Tue, 23 Jul 2013 17:25:43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&lt;http://web.archive.org/web/20130730042519/http://www.cs.odu.edu/~mln/&gt;;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rel="next memento"; datetime="Tue, 30 Jul 2013 04:25:19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&lt;http://archive.is/20170202053722/http://www.cs.odu.edu/~mln/&gt;; rel="last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datetime="Thu, 02 Feb 2017 05:37:22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&lt;http://memgator.cs.odu.edu/timemap/link/http://www.cs.odu.edu/~mln/&gt;; rel="timemap";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&lt;http://memgator.cs.odu.edu/timemap/json/http://www.cs.odu.edu/~mln/&gt;;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type="application/json",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&lt;http://memgator.cs.odu.edu/timemap/cdxj/http://www.cs.odu.edu/~mln/&gt;;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type="application/cdxj+ors",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&lt;http://memgator.cs.odu.edu/timegate/http://www.cs.odu.edu/~mln/&gt;; rel="timegate"</a:t>
            </a:r>
          </a:p>
          <a:p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http://archive.is/20130723172543/http://www.cs.odu.edu/~mln/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accept-datetime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609600" y="1447800"/>
            <a:ext cx="76644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&lt;a href="http://archive.is/20130723172543/http://www.cs.odu.edu/~mln/"&gt;Found&lt;/a&gt;.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05:54:20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83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[deletia – all headers + entity]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Reminder that 302s can have entities…</a:t>
            </a:r>
          </a:p>
        </p:txBody>
      </p:sp>
    </p:spTree>
    <p:extLst>
      <p:ext uri="{BB962C8B-B14F-4D97-AF65-F5344CB8AC3E}">
        <p14:creationId xmlns:p14="http://schemas.microsoft.com/office/powerpoint/2010/main" val="8380734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mln-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Rectangle 4"/>
          <p:cNvSpPr>
            <a:spLocks noChangeArrowheads="1"/>
          </p:cNvSpPr>
          <p:nvPr/>
        </p:nvSpPr>
        <p:spPr bwMode="auto">
          <a:xfrm>
            <a:off x="838200" y="6491288"/>
            <a:ext cx="72485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MementoFox: </a:t>
            </a:r>
            <a:r>
              <a:rPr lang="en-US">
                <a:latin typeface="Calibri" charset="0"/>
                <a:hlinkClick r:id="rId3"/>
              </a:rPr>
              <a:t>https://addons.mozilla.org/en-us/firefox/addon/mementofox/</a:t>
            </a:r>
            <a:r>
              <a:rPr lang="en-US">
                <a:latin typeface="Calibri" charset="0"/>
              </a:rPr>
              <a:t>  (now deprecated) </a:t>
            </a:r>
          </a:p>
        </p:txBody>
      </p:sp>
    </p:spTree>
    <p:extLst>
      <p:ext uri="{BB962C8B-B14F-4D97-AF65-F5344CB8AC3E}">
        <p14:creationId xmlns:p14="http://schemas.microsoft.com/office/powerpoint/2010/main" val="798330435"/>
      </p:ext>
    </p:extLst>
  </p:cSld>
  <p:clrMapOvr>
    <a:masterClrMapping/>
  </p:clrMapOvr>
  <p:transition xmlns:p14="http://schemas.microsoft.com/office/powerpoint/2010/main"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4" descr="mln-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6"/>
          <p:cNvSpPr>
            <a:spLocks noChangeArrowheads="1"/>
          </p:cNvSpPr>
          <p:nvPr/>
        </p:nvSpPr>
        <p:spPr bwMode="auto">
          <a:xfrm>
            <a:off x="3733800" y="457200"/>
            <a:ext cx="3276600" cy="609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96611" name="Rectangle 5"/>
          <p:cNvSpPr>
            <a:spLocks noChangeArrowheads="1"/>
          </p:cNvSpPr>
          <p:nvPr/>
        </p:nvSpPr>
        <p:spPr bwMode="auto">
          <a:xfrm>
            <a:off x="2590800" y="6553200"/>
            <a:ext cx="34988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art history </a:t>
            </a:r>
            <a:r>
              <a:rPr lang="en-US" sz="1000">
                <a:hlinkClick r:id="rId3"/>
              </a:rPr>
              <a:t>http://artsalesindex.artinfo.com/asi/lots/5074380</a:t>
            </a:r>
            <a:r>
              <a:rPr lang="en-US" sz="1000"/>
              <a:t>    </a:t>
            </a:r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5143"/>
      </p:ext>
    </p:extLst>
  </p:cSld>
  <p:clrMapOvr>
    <a:masterClrMapping/>
  </p:clrMapOvr>
  <p:transition xmlns:p14="http://schemas.microsoft.com/office/powerpoint/2010/main"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248400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3"/>
              </a:rPr>
              <a:t>http://ws-dl.blogspot.com/2013/10/2013-10-14-right-click-to-past-memento.html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Mink</a:t>
            </a:r>
          </a:p>
        </p:txBody>
      </p:sp>
      <p:sp>
        <p:nvSpPr>
          <p:cNvPr id="198659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8660" name="TextBox 1"/>
          <p:cNvSpPr txBox="1">
            <a:spLocks noChangeArrowheads="1"/>
          </p:cNvSpPr>
          <p:nvPr/>
        </p:nvSpPr>
        <p:spPr bwMode="auto">
          <a:xfrm>
            <a:off x="3200400" y="62484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>
                <a:hlinkClick r:id="rId2"/>
              </a:rPr>
              <a:t>http://matkelly.com/mink/</a:t>
            </a:r>
            <a:r>
              <a:rPr lang="fi-FI" sz="1800"/>
              <a:t> </a:t>
            </a:r>
            <a:endParaRPr lang="en-US" sz="1800"/>
          </a:p>
        </p:txBody>
      </p:sp>
      <p:pic>
        <p:nvPicPr>
          <p:cNvPr id="198661" name="Picture 2" descr="Mink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7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13779</Words>
  <Application>Microsoft Macintosh PowerPoint</Application>
  <PresentationFormat>On-screen Show (4:3)</PresentationFormat>
  <Paragraphs>1531</Paragraphs>
  <Slides>225</Slides>
  <Notes>150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225</vt:i4>
      </vt:variant>
    </vt:vector>
  </HeadingPairs>
  <TitlesOfParts>
    <vt:vector size="226" baseType="lpstr">
      <vt:lpstr>Office Theme</vt:lpstr>
      <vt:lpstr>The W3C Web Architecture,  the Memento Protocol, and  Research Issues With Web Archiving</vt:lpstr>
      <vt:lpstr>Administrivia</vt:lpstr>
      <vt:lpstr>“All I want to do is zoom-a-zoom-zoom-zoom…”</vt:lpstr>
      <vt:lpstr>To Do For Next Week…</vt:lpstr>
      <vt:lpstr>Email decision tree</vt:lpstr>
      <vt:lpstr>Course Requirements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How To Read RFCs (quoting from RFC 2119)</vt:lpstr>
      <vt:lpstr>Important Web Architecture Concepts</vt:lpstr>
      <vt:lpstr>Original W3C Figure</vt:lpstr>
      <vt:lpstr>W3C Web Architecture</vt:lpstr>
      <vt:lpstr>HTTP Operation</vt:lpstr>
      <vt:lpstr>General Template, CR/LF,  and Magic Blank Lines</vt:lpstr>
      <vt:lpstr>Talking to HTTP servers…</vt:lpstr>
      <vt:lpstr>GET</vt:lpstr>
      <vt:lpstr>HEAD</vt:lpstr>
      <vt:lpstr>OPTIONS  (many methods)</vt:lpstr>
      <vt:lpstr>OPTIONS (fewer methods)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Hidden Semantics in Redirects</vt:lpstr>
      <vt:lpstr>HTTP 307 vs. 308</vt:lpstr>
      <vt:lpstr>404 - Not Found</vt:lpstr>
      <vt:lpstr>404s and nigh-404s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Travel with Memento for Chrome</vt:lpstr>
      <vt:lpstr>Time Travel with Mink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Proactive Archiving: Page Not Archived</vt:lpstr>
      <vt:lpstr>Proactive Archiving: "Archive Now?" Bar</vt:lpstr>
      <vt:lpstr>Proactive Archiving: Submit to Archive.org</vt:lpstr>
      <vt:lpstr>Proactive Archiving: Archived @ Archive.org</vt:lpstr>
      <vt:lpstr>Proactive Archiving: Submit to Archive.today</vt:lpstr>
      <vt:lpstr>Proactive Archiving: Archive.today Progress Page</vt:lpstr>
      <vt:lpstr>Proactive Archiving: Archived @ Archive.today </vt:lpstr>
      <vt:lpstr>“If you see something, save something” (if you haven’t installed Mink yet…)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Long Tail of Archives</vt:lpstr>
      <vt:lpstr>Memento Aggregator</vt:lpstr>
      <vt:lpstr>Memento Aggregator</vt:lpstr>
      <vt:lpstr>Memento Aggregator</vt:lpstr>
      <vt:lpstr>Memento Aggregator</vt:lpstr>
      <vt:lpstr>Memento Aggregator</vt:lpstr>
      <vt:lpstr>Memento Aggregator</vt:lpstr>
      <vt:lpstr>Using Only Top-k Archives  for URI Lookup Yields Good Results</vt:lpstr>
      <vt:lpstr>PowerPoint Presentation</vt:lpstr>
      <vt:lpstr>Why Care About The Past?</vt:lpstr>
      <vt:lpstr>PowerPoint Presentation</vt:lpstr>
      <vt:lpstr>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Moves At Hurricane Speed, Most News Stories Move Faster</vt:lpstr>
      <vt:lpstr>PowerPoint Presentation</vt:lpstr>
      <vt:lpstr>PowerPoint Presentation</vt:lpstr>
      <vt:lpstr>PowerPoint Presentation</vt:lpstr>
      <vt:lpstr>PowerPoint Presentation</vt:lpstr>
      <vt:lpstr>A Youtube video of a TV show where celebrities read “mean” Tweets about themselves</vt:lpstr>
      <vt:lpstr>Our scholarly record is in jeopardy…</vt:lpstr>
      <vt:lpstr>As is our legal record…</vt:lpstr>
      <vt:lpstr>As is our scientific record…</vt:lpstr>
      <vt:lpstr>And our popular culture as well…</vt:lpstr>
      <vt:lpstr>Half-Life of Popular Music Youtube Videos</vt:lpstr>
      <vt:lpstr>PowerPoint Presentation</vt:lpstr>
      <vt:lpstr>PowerPoint Presentation</vt:lpstr>
      <vt:lpstr>Missing Tweet &amp; Pic</vt:lpstr>
      <vt:lpstr>In May 2013, both are “archived” by topsy.com</vt:lpstr>
      <vt:lpstr>In February 2015, they’re completely missing.</vt:lpstr>
      <vt:lpstr>In 2016, redirecting…</vt:lpstr>
      <vt:lpstr>…to a random (?) apple.com page</vt:lpstr>
      <vt:lpstr>No Server == No HTTP Event == Nothing to Archive</vt:lpstr>
      <vt:lpstr>PowerPoint Presentation</vt:lpstr>
      <vt:lpstr>Why we need multiple,  independent archives…</vt:lpstr>
      <vt:lpstr>A single archive is vulnerable</vt:lpstr>
      <vt:lpstr>Houston, Tranquility Base Here. The Eagle has landed.</vt:lpstr>
      <vt:lpstr>PowerPoint Presentation</vt:lpstr>
      <vt:lpstr>PowerPoint Presentation</vt:lpstr>
      <vt:lpstr>But who pays for those extra archives?</vt:lpstr>
      <vt:lpstr>Archives aren’t magic web sites They’re just web sites.</vt:lpstr>
      <vt:lpstr>Don’t Throw Away the Original URL – Use Robust Links!</vt:lpstr>
      <vt:lpstr>Economics Working Against Archives</vt:lpstr>
      <vt:lpstr>“We’ll use the cloud!”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and I Discuss Who Has What…</vt:lpstr>
      <vt:lpstr>Remember MH17?</vt:lpstr>
      <vt:lpstr>Alex is now 404. Would multiple archives have convinced him?  </vt:lpstr>
      <vt:lpstr>Do we really have  “a perfect tool to produce `evidence’ of any kind”?</vt:lpstr>
      <vt:lpstr>@gary4205 mansplains to @AstroKatie</vt:lpstr>
      <vt:lpstr>But can you prove he didn’t say this?</vt:lpstr>
      <vt:lpstr>Or that she didn’t say this? (remember: black hats can use tools created by white hats)</vt:lpstr>
      <vt:lpstr>Assessing the Quality of Web Archiving</vt:lpstr>
      <vt:lpstr>Temporal Drift</vt:lpstr>
      <vt:lpstr>Temporal Drift: Now 3 Hours in the Past</vt:lpstr>
      <vt:lpstr>Temporal Drift: Now 17 Days in the Future</vt:lpstr>
      <vt:lpstr>Temporal Drift: Now 23 (or 6) Days in the Future</vt:lpstr>
      <vt:lpstr>Sometimes the Live Web  "Leaks" Into the Archive…</vt:lpstr>
      <vt:lpstr>PowerPoint Presentation</vt:lpstr>
      <vt:lpstr>PowerPoint Presentation</vt:lpstr>
      <vt:lpstr>Synthetic Damage: Removing Images From xkcd.com</vt:lpstr>
      <vt:lpstr>PowerPoint Presentation</vt:lpstr>
      <vt:lpstr>Weights from Turker Assessment of Damage </vt:lpstr>
      <vt:lpstr>Good News:  Although %Missing (M) is steady/increasing,  weighted Damage (D) is decreasing</vt:lpstr>
      <vt:lpstr>PowerPoint Presentation</vt:lpstr>
      <vt:lpstr>As Presented by IA</vt:lpstr>
      <vt:lpstr>Not Everything Is 200412091900926</vt:lpstr>
      <vt:lpstr>Only 1 in 5 pages complete and without violations</vt:lpstr>
      <vt:lpstr>Closing Observations</vt:lpstr>
      <vt:lpstr>Wrong Metaphor for Web Archives</vt:lpstr>
      <vt:lpstr>Web Archives Are Not Destinations</vt:lpstr>
      <vt:lpstr>Turn Archiving Into A Social Activity…</vt:lpstr>
      <vt:lpstr>…But Don't Use the "A" Word</vt:lpstr>
      <vt:lpstr>Pinterest: Anonymous Mementos</vt:lpstr>
      <vt:lpstr>When all else fails, justify project with:  “web archiving is Big Data”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23</cp:revision>
  <dcterms:created xsi:type="dcterms:W3CDTF">2017-09-06T16:07:26Z</dcterms:created>
  <dcterms:modified xsi:type="dcterms:W3CDTF">2020-09-02T22:27:55Z</dcterms:modified>
</cp:coreProperties>
</file>